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6"/>
  </p:handoutMasterIdLst>
  <p:sldIdLst>
    <p:sldId id="258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7C2CA12-DF4E-4DC1-8228-AD1D59300148}" v="2" dt="2022-10-18T09:41:54.5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6" d="100"/>
          <a:sy n="96" d="100"/>
        </p:scale>
        <p:origin x="1806" y="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Holliday" userId="627b65c9-d089-4413-bd1d-a0231413550f" providerId="ADAL" clId="{B7C2CA12-DF4E-4DC1-8228-AD1D59300148}"/>
    <pc:docChg chg="undo custSel modSld">
      <pc:chgData name="Sarah Holliday" userId="627b65c9-d089-4413-bd1d-a0231413550f" providerId="ADAL" clId="{B7C2CA12-DF4E-4DC1-8228-AD1D59300148}" dt="2022-10-18T11:19:07.181" v="287" actId="20577"/>
      <pc:docMkLst>
        <pc:docMk/>
      </pc:docMkLst>
      <pc:sldChg chg="delSp modSp mod">
        <pc:chgData name="Sarah Holliday" userId="627b65c9-d089-4413-bd1d-a0231413550f" providerId="ADAL" clId="{B7C2CA12-DF4E-4DC1-8228-AD1D59300148}" dt="2022-10-18T11:19:07.181" v="287" actId="20577"/>
        <pc:sldMkLst>
          <pc:docMk/>
          <pc:sldMk cId="3147747425" sldId="258"/>
        </pc:sldMkLst>
        <pc:spChg chg="mod">
          <ac:chgData name="Sarah Holliday" userId="627b65c9-d089-4413-bd1d-a0231413550f" providerId="ADAL" clId="{B7C2CA12-DF4E-4DC1-8228-AD1D59300148}" dt="2022-10-18T11:15:29.893" v="279" actId="14100"/>
          <ac:spMkLst>
            <pc:docMk/>
            <pc:sldMk cId="3147747425" sldId="258"/>
            <ac:spMk id="2" creationId="{295BDB02-0739-46AE-8EDF-CA21A7046903}"/>
          </ac:spMkLst>
        </pc:spChg>
        <pc:spChg chg="mod">
          <ac:chgData name="Sarah Holliday" userId="627b65c9-d089-4413-bd1d-a0231413550f" providerId="ADAL" clId="{B7C2CA12-DF4E-4DC1-8228-AD1D59300148}" dt="2022-10-18T11:18:16.163" v="281" actId="20577"/>
          <ac:spMkLst>
            <pc:docMk/>
            <pc:sldMk cId="3147747425" sldId="258"/>
            <ac:spMk id="3" creationId="{BA58A13D-6998-4CFE-B2D2-CB8E720A7BE8}"/>
          </ac:spMkLst>
        </pc:spChg>
        <pc:spChg chg="mod">
          <ac:chgData name="Sarah Holliday" userId="627b65c9-d089-4413-bd1d-a0231413550f" providerId="ADAL" clId="{B7C2CA12-DF4E-4DC1-8228-AD1D59300148}" dt="2022-10-18T11:18:26.155" v="285" actId="20577"/>
          <ac:spMkLst>
            <pc:docMk/>
            <pc:sldMk cId="3147747425" sldId="258"/>
            <ac:spMk id="6" creationId="{892C6C44-D55C-40C9-A368-1CAFF3E9A5A0}"/>
          </ac:spMkLst>
        </pc:spChg>
        <pc:spChg chg="mod">
          <ac:chgData name="Sarah Holliday" userId="627b65c9-d089-4413-bd1d-a0231413550f" providerId="ADAL" clId="{B7C2CA12-DF4E-4DC1-8228-AD1D59300148}" dt="2022-10-18T11:19:07.181" v="287" actId="20577"/>
          <ac:spMkLst>
            <pc:docMk/>
            <pc:sldMk cId="3147747425" sldId="258"/>
            <ac:spMk id="11" creationId="{4AD483CC-FA6E-4B64-86F0-09824D4E1501}"/>
          </ac:spMkLst>
        </pc:spChg>
        <pc:spChg chg="mod">
          <ac:chgData name="Sarah Holliday" userId="627b65c9-d089-4413-bd1d-a0231413550f" providerId="ADAL" clId="{B7C2CA12-DF4E-4DC1-8228-AD1D59300148}" dt="2022-10-18T11:14:45.518" v="266" actId="1076"/>
          <ac:spMkLst>
            <pc:docMk/>
            <pc:sldMk cId="3147747425" sldId="258"/>
            <ac:spMk id="22" creationId="{2AD7BC10-E31D-438A-8F68-2967D0A7C79B}"/>
          </ac:spMkLst>
        </pc:spChg>
        <pc:picChg chg="del">
          <ac:chgData name="Sarah Holliday" userId="627b65c9-d089-4413-bd1d-a0231413550f" providerId="ADAL" clId="{B7C2CA12-DF4E-4DC1-8228-AD1D59300148}" dt="2022-10-18T09:41:52.536" v="264" actId="21"/>
          <ac:picMkLst>
            <pc:docMk/>
            <pc:sldMk cId="3147747425" sldId="258"/>
            <ac:picMk id="4" creationId="{51BF2B80-49DF-4CEF-913C-7ADAFF19860A}"/>
          </ac:picMkLst>
        </pc:picChg>
        <pc:picChg chg="del">
          <ac:chgData name="Sarah Holliday" userId="627b65c9-d089-4413-bd1d-a0231413550f" providerId="ADAL" clId="{B7C2CA12-DF4E-4DC1-8228-AD1D59300148}" dt="2022-10-18T09:41:54.560" v="265" actId="21"/>
          <ac:picMkLst>
            <pc:docMk/>
            <pc:sldMk cId="3147747425" sldId="258"/>
            <ac:picMk id="25" creationId="{1CA0351B-8B51-4508-B2D1-8B780CC75CBB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2B7FC3-5F05-41F9-8A22-5FF2253EBAD2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2D3265-A58E-41FC-B9B1-B795AB8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2008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19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994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009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17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273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371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33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636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588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022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067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5C4A4-3B4F-6A47-942B-BA9AC4755C9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14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6">
            <a:extLst>
              <a:ext uri="{FF2B5EF4-FFF2-40B4-BE49-F238E27FC236}">
                <a16:creationId xmlns:a16="http://schemas.microsoft.com/office/drawing/2014/main" id="{295BDB02-0739-46AE-8EDF-CA21A7046903}"/>
              </a:ext>
            </a:extLst>
          </p:cNvPr>
          <p:cNvSpPr/>
          <p:nvPr/>
        </p:nvSpPr>
        <p:spPr>
          <a:xfrm>
            <a:off x="1704975" y="220781"/>
            <a:ext cx="6743700" cy="708849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/>
          <a:lstStyle/>
          <a:p>
            <a:pPr algn="ctr">
              <a:lnSpc>
                <a:spcPct val="114000"/>
              </a:lnSpc>
              <a:spcAft>
                <a:spcPts val="1000"/>
              </a:spcAft>
            </a:pPr>
            <a:r>
              <a:rPr lang="en-GB" b="1" dirty="0">
                <a:solidFill>
                  <a:srgbClr val="000000"/>
                </a:solidFill>
                <a:effectLst/>
                <a:ea typeface="Calibri"/>
                <a:cs typeface="Calibri"/>
              </a:rPr>
              <a:t>ENGLISH YEAR 7 A CHRISTMAS CAROL SELF-STUDY MENU</a:t>
            </a:r>
          </a:p>
          <a:p>
            <a:pPr algn="ctr">
              <a:lnSpc>
                <a:spcPct val="114000"/>
              </a:lnSpc>
              <a:spcAft>
                <a:spcPts val="1000"/>
              </a:spcAft>
            </a:pPr>
            <a:r>
              <a:rPr lang="en-GB" sz="2000" b="1" dirty="0">
                <a:solidFill>
                  <a:srgbClr val="000000"/>
                </a:solidFill>
                <a:ea typeface="Calibri"/>
                <a:cs typeface="Calibri"/>
              </a:rPr>
              <a:t>4 tasks in total. </a:t>
            </a:r>
            <a:endParaRPr lang="en-GB" sz="2000" b="1" dirty="0">
              <a:solidFill>
                <a:srgbClr val="000000"/>
              </a:solidFill>
              <a:effectLst/>
              <a:ea typeface="Calibri"/>
              <a:cs typeface="Calibri"/>
            </a:endParaRPr>
          </a:p>
        </p:txBody>
      </p:sp>
      <p:sp>
        <p:nvSpPr>
          <p:cNvPr id="3" name="Rounded Rectangle 5">
            <a:extLst>
              <a:ext uri="{FF2B5EF4-FFF2-40B4-BE49-F238E27FC236}">
                <a16:creationId xmlns:a16="http://schemas.microsoft.com/office/drawing/2014/main" id="{BA58A13D-6998-4CFE-B2D2-CB8E720A7BE8}"/>
              </a:ext>
            </a:extLst>
          </p:cNvPr>
          <p:cNvSpPr/>
          <p:nvPr/>
        </p:nvSpPr>
        <p:spPr>
          <a:xfrm>
            <a:off x="88777" y="1083321"/>
            <a:ext cx="2037916" cy="148987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PRE-READING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400" b="1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Week 1 </a:t>
            </a:r>
            <a:r>
              <a:rPr lang="en-GB" sz="13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(31/10)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92C6C44-D55C-40C9-A368-1CAFF3E9A5A0}"/>
              </a:ext>
            </a:extLst>
          </p:cNvPr>
          <p:cNvSpPr/>
          <p:nvPr/>
        </p:nvSpPr>
        <p:spPr>
          <a:xfrm>
            <a:off x="88777" y="2788969"/>
            <a:ext cx="2037916" cy="1636755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FOLLOW-UP</a:t>
            </a:r>
            <a:endParaRPr lang="en-GB" sz="1300" b="1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4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3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(14/11)</a:t>
            </a:r>
          </a:p>
          <a:p>
            <a:pPr algn="ctr">
              <a:lnSpc>
                <a:spcPct val="115000"/>
              </a:lnSpc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</a:t>
            </a:r>
          </a:p>
          <a:p>
            <a:pPr algn="ctr">
              <a:lnSpc>
                <a:spcPct val="115000"/>
              </a:lnSpc>
            </a:pPr>
            <a:r>
              <a:rPr lang="en-GB" sz="1300" b="1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 AND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4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5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(28/11)</a:t>
            </a:r>
            <a:endParaRPr lang="en-GB" sz="1300" b="1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</a:t>
            </a:r>
            <a:endParaRPr lang="en-GB" sz="1300" dirty="0">
              <a:solidFill>
                <a:srgbClr val="000000"/>
              </a:solidFill>
              <a:latin typeface="Calibri" panose="020F0502020204030204" pitchFamily="34" charset="0"/>
              <a:ea typeface="Calibri"/>
              <a:cs typeface="Calibri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GB" sz="1400" b="1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</p:txBody>
      </p:sp>
      <p:sp>
        <p:nvSpPr>
          <p:cNvPr id="11" name="Rounded Rectangle 5">
            <a:extLst>
              <a:ext uri="{FF2B5EF4-FFF2-40B4-BE49-F238E27FC236}">
                <a16:creationId xmlns:a16="http://schemas.microsoft.com/office/drawing/2014/main" id="{4AD483CC-FA6E-4B64-86F0-09824D4E1501}"/>
              </a:ext>
            </a:extLst>
          </p:cNvPr>
          <p:cNvSpPr/>
          <p:nvPr/>
        </p:nvSpPr>
        <p:spPr>
          <a:xfrm>
            <a:off x="88777" y="4761391"/>
            <a:ext cx="2036741" cy="158323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REVISE/RECALL</a:t>
            </a:r>
          </a:p>
          <a:p>
            <a:pPr algn="ctr">
              <a:lnSpc>
                <a:spcPct val="115000"/>
              </a:lnSpc>
            </a:pPr>
            <a:r>
              <a:rPr lang="en-GB" sz="14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7 </a:t>
            </a:r>
            <a:r>
              <a:rPr lang="en-GB" sz="130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(12/12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)</a:t>
            </a:r>
          </a:p>
          <a:p>
            <a:pPr algn="ctr">
              <a:lnSpc>
                <a:spcPct val="115000"/>
              </a:lnSpc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</a:t>
            </a:r>
            <a:endParaRPr lang="en-GB" sz="1300" dirty="0">
              <a:solidFill>
                <a:srgbClr val="000000"/>
              </a:solidFill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8" name="Rounded Rectangle 15">
            <a:extLst>
              <a:ext uri="{FF2B5EF4-FFF2-40B4-BE49-F238E27FC236}">
                <a16:creationId xmlns:a16="http://schemas.microsoft.com/office/drawing/2014/main" id="{4B28086B-7A3B-4529-BEC6-C353E3B7DA6C}"/>
              </a:ext>
            </a:extLst>
          </p:cNvPr>
          <p:cNvSpPr/>
          <p:nvPr/>
        </p:nvSpPr>
        <p:spPr>
          <a:xfrm>
            <a:off x="2211750" y="1083323"/>
            <a:ext cx="2413000" cy="1477026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ea typeface="Calibri"/>
                <a:cs typeface="Calibri"/>
              </a:rPr>
              <a:t>Find 5 Victorian words that are no longer used. Write out a definition for each of them and try to find a modern version we would use now.</a:t>
            </a:r>
            <a:endParaRPr lang="en-GB" sz="1300" dirty="0">
              <a:solidFill>
                <a:srgbClr val="000000"/>
              </a:solidFill>
              <a:effectLst/>
              <a:ea typeface="Calibri"/>
              <a:cs typeface="Calibri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9" name="Rounded Rectangle 15">
            <a:extLst>
              <a:ext uri="{FF2B5EF4-FFF2-40B4-BE49-F238E27FC236}">
                <a16:creationId xmlns:a16="http://schemas.microsoft.com/office/drawing/2014/main" id="{E7110413-231C-4E97-B167-06CB2484DBC8}"/>
              </a:ext>
            </a:extLst>
          </p:cNvPr>
          <p:cNvSpPr/>
          <p:nvPr/>
        </p:nvSpPr>
        <p:spPr>
          <a:xfrm>
            <a:off x="4709807" y="1091862"/>
            <a:ext cx="2413000" cy="145375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Research and make a list of at least 10 differences between a Victorian Christmas and a modern one. Explain why they are different.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0" name="Rounded Rectangle 15">
            <a:extLst>
              <a:ext uri="{FF2B5EF4-FFF2-40B4-BE49-F238E27FC236}">
                <a16:creationId xmlns:a16="http://schemas.microsoft.com/office/drawing/2014/main" id="{6BAC1D62-95C4-46B1-9108-F2B9FC0A7BFC}"/>
              </a:ext>
            </a:extLst>
          </p:cNvPr>
          <p:cNvSpPr/>
          <p:nvPr/>
        </p:nvSpPr>
        <p:spPr>
          <a:xfrm>
            <a:off x="7207755" y="1101543"/>
            <a:ext cx="2413000" cy="1399921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Research and c</a:t>
            </a:r>
            <a:r>
              <a:rPr lang="en-GB" sz="13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reate a </a:t>
            </a:r>
            <a:r>
              <a:rPr lang="en-GB" sz="13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factfile</a:t>
            </a:r>
            <a:r>
              <a:rPr lang="en-GB" sz="13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 about Victorian life. Include information about work, schools, housing, money and families.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3" name="Rounded Rectangle 15">
            <a:extLst>
              <a:ext uri="{FF2B5EF4-FFF2-40B4-BE49-F238E27FC236}">
                <a16:creationId xmlns:a16="http://schemas.microsoft.com/office/drawing/2014/main" id="{B4646EC9-1A77-48F2-ABE1-05A76D2D657F}"/>
              </a:ext>
            </a:extLst>
          </p:cNvPr>
          <p:cNvSpPr/>
          <p:nvPr/>
        </p:nvSpPr>
        <p:spPr>
          <a:xfrm>
            <a:off x="4709807" y="2899888"/>
            <a:ext cx="2413000" cy="152582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r>
              <a:rPr lang="en-US" sz="1300" dirty="0"/>
              <a:t>Write two descriptions of a Victorian Christmas Day – one in a rich family making sure that you make the differences clear. </a:t>
            </a:r>
            <a:endParaRPr lang="en-US" sz="1300" dirty="0">
              <a:cs typeface="Calibri"/>
            </a:endParaRPr>
          </a:p>
        </p:txBody>
      </p:sp>
      <p:sp>
        <p:nvSpPr>
          <p:cNvPr id="26" name="Rounded Rectangle 15">
            <a:extLst>
              <a:ext uri="{FF2B5EF4-FFF2-40B4-BE49-F238E27FC236}">
                <a16:creationId xmlns:a16="http://schemas.microsoft.com/office/drawing/2014/main" id="{3D97DA48-D6F6-482A-AB29-6BC90B8B58C6}"/>
              </a:ext>
            </a:extLst>
          </p:cNvPr>
          <p:cNvSpPr/>
          <p:nvPr/>
        </p:nvSpPr>
        <p:spPr>
          <a:xfrm>
            <a:off x="7241599" y="2894534"/>
            <a:ext cx="2413000" cy="152582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endParaRPr lang="en-GB" sz="1300" dirty="0"/>
          </a:p>
        </p:txBody>
      </p:sp>
      <p:sp>
        <p:nvSpPr>
          <p:cNvPr id="27" name="Rounded Rectangle 15">
            <a:extLst>
              <a:ext uri="{FF2B5EF4-FFF2-40B4-BE49-F238E27FC236}">
                <a16:creationId xmlns:a16="http://schemas.microsoft.com/office/drawing/2014/main" id="{1B40F6EF-5C16-43B1-97CF-6DCE8936CA88}"/>
              </a:ext>
            </a:extLst>
          </p:cNvPr>
          <p:cNvSpPr/>
          <p:nvPr/>
        </p:nvSpPr>
        <p:spPr>
          <a:xfrm>
            <a:off x="2211750" y="4767577"/>
            <a:ext cx="2413000" cy="1570855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9" name="Rounded Rectangle 15">
            <a:extLst>
              <a:ext uri="{FF2B5EF4-FFF2-40B4-BE49-F238E27FC236}">
                <a16:creationId xmlns:a16="http://schemas.microsoft.com/office/drawing/2014/main" id="{430DD730-C4AA-41A0-877D-2A6E6C3F5636}"/>
              </a:ext>
            </a:extLst>
          </p:cNvPr>
          <p:cNvSpPr/>
          <p:nvPr/>
        </p:nvSpPr>
        <p:spPr>
          <a:xfrm>
            <a:off x="7241599" y="4749013"/>
            <a:ext cx="2413000" cy="1595610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25A7BEE-892C-42A2-BFED-247E7C42A3E0}"/>
              </a:ext>
            </a:extLst>
          </p:cNvPr>
          <p:cNvCxnSpPr>
            <a:cxnSpLocks/>
          </p:cNvCxnSpPr>
          <p:nvPr/>
        </p:nvCxnSpPr>
        <p:spPr>
          <a:xfrm>
            <a:off x="0" y="2707845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D10BABE-D181-486C-B231-6608668DF4B0}"/>
              </a:ext>
            </a:extLst>
          </p:cNvPr>
          <p:cNvCxnSpPr>
            <a:cxnSpLocks/>
          </p:cNvCxnSpPr>
          <p:nvPr/>
        </p:nvCxnSpPr>
        <p:spPr>
          <a:xfrm>
            <a:off x="0" y="4626745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ounded Rectangle 15">
            <a:extLst>
              <a:ext uri="{FF2B5EF4-FFF2-40B4-BE49-F238E27FC236}">
                <a16:creationId xmlns:a16="http://schemas.microsoft.com/office/drawing/2014/main" id="{DBDDA247-C2C4-4238-AF77-79F0685F5454}"/>
              </a:ext>
            </a:extLst>
          </p:cNvPr>
          <p:cNvSpPr/>
          <p:nvPr/>
        </p:nvSpPr>
        <p:spPr>
          <a:xfrm>
            <a:off x="4709807" y="4755200"/>
            <a:ext cx="2413000" cy="158323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6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8" name="Rounded Rectangle 15">
            <a:extLst>
              <a:ext uri="{FF2B5EF4-FFF2-40B4-BE49-F238E27FC236}">
                <a16:creationId xmlns:a16="http://schemas.microsoft.com/office/drawing/2014/main" id="{D36277E6-14EA-4A6D-9C36-10CBCA1B9178}"/>
              </a:ext>
            </a:extLst>
          </p:cNvPr>
          <p:cNvSpPr/>
          <p:nvPr/>
        </p:nvSpPr>
        <p:spPr>
          <a:xfrm>
            <a:off x="2211750" y="2855342"/>
            <a:ext cx="2413000" cy="157038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6F3DF72-55C0-42E7-8DF5-58BCCB2392A1}"/>
              </a:ext>
            </a:extLst>
          </p:cNvPr>
          <p:cNvSpPr txBox="1"/>
          <p:nvPr/>
        </p:nvSpPr>
        <p:spPr>
          <a:xfrm>
            <a:off x="2297981" y="4928533"/>
            <a:ext cx="2240537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Create a 20 word wordsearch or crossword using vocabulary and ideas from the play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. Decorate it with Victorian images.</a:t>
            </a:r>
            <a:r>
              <a:rPr lang="en-GB" sz="1300" b="1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 </a:t>
            </a:r>
            <a:endParaRPr lang="en-GB" sz="13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AD7BC10-E31D-438A-8F68-2967D0A7C79B}"/>
              </a:ext>
            </a:extLst>
          </p:cNvPr>
          <p:cNvSpPr txBox="1"/>
          <p:nvPr/>
        </p:nvSpPr>
        <p:spPr>
          <a:xfrm>
            <a:off x="7411047" y="4933636"/>
            <a:ext cx="2209708" cy="938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3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Design a board game based on the story of A Christmas Carol and what happens to Scrooge.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2B42204-15EA-4FAE-84B0-544F8E8CA83F}"/>
              </a:ext>
            </a:extLst>
          </p:cNvPr>
          <p:cNvSpPr txBox="1"/>
          <p:nvPr/>
        </p:nvSpPr>
        <p:spPr>
          <a:xfrm>
            <a:off x="4794199" y="4944137"/>
            <a:ext cx="2254302" cy="9990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Make a Victorian Christmas decoration. Try to only use the materials they would have had then!</a:t>
            </a:r>
            <a:endParaRPr lang="en-GB" sz="1300" dirty="0">
              <a:solidFill>
                <a:srgbClr val="000000"/>
              </a:solidFill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3416842-B8A7-442B-BE79-943AD8D60B77}"/>
              </a:ext>
            </a:extLst>
          </p:cNvPr>
          <p:cNvSpPr txBox="1"/>
          <p:nvPr/>
        </p:nvSpPr>
        <p:spPr>
          <a:xfrm>
            <a:off x="7411047" y="3044865"/>
            <a:ext cx="2078831" cy="9990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alibri"/>
                <a:cs typeface="Calibri"/>
              </a:rPr>
              <a:t>Write a short biography about Charles Dickens. Include details  about his life and his writing. 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A49A3C6-6502-41DC-BC1B-A663C72DD45A}"/>
              </a:ext>
            </a:extLst>
          </p:cNvPr>
          <p:cNvSpPr txBox="1"/>
          <p:nvPr/>
        </p:nvSpPr>
        <p:spPr>
          <a:xfrm>
            <a:off x="2457217" y="3025174"/>
            <a:ext cx="1888331" cy="9990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Create a 20 question quiz designed to test someone’s knowledge of ‘A Christmas Carol’.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47747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FDB53730ADE14EB7611CC98E7538E1" ma:contentTypeVersion="2" ma:contentTypeDescription="Create a new document." ma:contentTypeScope="" ma:versionID="8f961a3d2237014175a8f2fa8ab12ffc">
  <xsd:schema xmlns:xsd="http://www.w3.org/2001/XMLSchema" xmlns:xs="http://www.w3.org/2001/XMLSchema" xmlns:p="http://schemas.microsoft.com/office/2006/metadata/properties" xmlns:ns2="11a624c9-4522-4b32-8a75-ad09192b0360" targetNamespace="http://schemas.microsoft.com/office/2006/metadata/properties" ma:root="true" ma:fieldsID="a6130e9275291939adefd2dad8b7ff54" ns2:_="">
    <xsd:import namespace="11a624c9-4522-4b32-8a75-ad09192b03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a624c9-4522-4b32-8a75-ad09192b0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BEACE4E-D0ED-4629-BD57-7B59C2DC5B7E}">
  <ds:schemaRefs>
    <ds:schemaRef ds:uri="http://purl.org/dc/elements/1.1/"/>
    <ds:schemaRef ds:uri="fbb39486-743a-446d-b7da-385cb83bd7fd"/>
    <ds:schemaRef ds:uri="http://schemas.microsoft.com/office/2006/documentManagement/types"/>
    <ds:schemaRef ds:uri="http://purl.org/dc/terms/"/>
    <ds:schemaRef ds:uri="9fab664c-9b65-4a39-9b6a-81565a29160a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2A1D450-9937-4286-AF44-AC3A1158407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67E7C00-A830-4B1B-AAD1-0EF442B5F8A5}"/>
</file>

<file path=docProps/app.xml><?xml version="1.0" encoding="utf-8"?>
<Properties xmlns="http://schemas.openxmlformats.org/officeDocument/2006/extended-properties" xmlns:vt="http://schemas.openxmlformats.org/officeDocument/2006/docPropsVTypes">
  <TotalTime>3628</TotalTime>
  <Words>242</Words>
  <Application>Microsoft Office PowerPoint</Application>
  <PresentationFormat>A4 Paper (210x297 mm)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Caitlin Gray</dc:creator>
  <cp:lastModifiedBy>Sarah Holliday</cp:lastModifiedBy>
  <cp:revision>29</cp:revision>
  <cp:lastPrinted>2018-09-18T11:28:20Z</cp:lastPrinted>
  <dcterms:created xsi:type="dcterms:W3CDTF">2015-10-25T15:38:32Z</dcterms:created>
  <dcterms:modified xsi:type="dcterms:W3CDTF">2022-10-18T12:37:16Z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0x01010023FDB53730ADE14EB7611CC98E7538E1</vt:lpwstr>
  </property>
</Properties>
</file>