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6"/>
  </p:handoutMasterIdLst>
  <p:sldIdLst>
    <p:sldId id="258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C2CA12-DF4E-4DC1-8228-AD1D59300148}" v="2" dt="2022-10-18T09:41:54.5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548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B7FC3-5F05-41F9-8A22-5FF2253EBAD2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2D3265-A58E-41FC-B9B1-B795AB8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2008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19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994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00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17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273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371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3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3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88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22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06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C4A4-3B4F-6A47-942B-BA9AC4755C9C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14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6">
            <a:extLst>
              <a:ext uri="{FF2B5EF4-FFF2-40B4-BE49-F238E27FC236}">
                <a16:creationId xmlns:a16="http://schemas.microsoft.com/office/drawing/2014/main" id="{295BDB02-0739-46AE-8EDF-CA21A7046903}"/>
              </a:ext>
            </a:extLst>
          </p:cNvPr>
          <p:cNvSpPr/>
          <p:nvPr/>
        </p:nvSpPr>
        <p:spPr>
          <a:xfrm>
            <a:off x="1704975" y="220781"/>
            <a:ext cx="6743700" cy="70884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/>
          <a:lstStyle/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ENGLISH YEAR 7 Science-fact and fiction</a:t>
            </a:r>
          </a:p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000000"/>
                </a:solidFill>
                <a:ea typeface="Calibri"/>
                <a:cs typeface="Calibri"/>
              </a:rPr>
              <a:t>3 tasks in total. </a:t>
            </a:r>
            <a:endParaRPr lang="en-GB" sz="2000" b="1" dirty="0">
              <a:solidFill>
                <a:srgbClr val="000000"/>
              </a:solidFill>
              <a:effectLst/>
              <a:ea typeface="Calibri"/>
              <a:cs typeface="Calibri"/>
            </a:endParaRPr>
          </a:p>
        </p:txBody>
      </p:sp>
      <p:sp>
        <p:nvSpPr>
          <p:cNvPr id="3" name="Rounded Rectangle 5">
            <a:extLst>
              <a:ext uri="{FF2B5EF4-FFF2-40B4-BE49-F238E27FC236}">
                <a16:creationId xmlns:a16="http://schemas.microsoft.com/office/drawing/2014/main" id="{BA58A13D-6998-4CFE-B2D2-CB8E720A7BE8}"/>
              </a:ext>
            </a:extLst>
          </p:cNvPr>
          <p:cNvSpPr/>
          <p:nvPr/>
        </p:nvSpPr>
        <p:spPr>
          <a:xfrm>
            <a:off x="88777" y="1083321"/>
            <a:ext cx="2037916" cy="148987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PRE-READING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Week 1 </a:t>
            </a:r>
            <a:endParaRPr lang="en-GB" sz="1300" b="1" u="sng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from this row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92C6C44-D55C-40C9-A368-1CAFF3E9A5A0}"/>
              </a:ext>
            </a:extLst>
          </p:cNvPr>
          <p:cNvSpPr/>
          <p:nvPr/>
        </p:nvSpPr>
        <p:spPr>
          <a:xfrm>
            <a:off x="88777" y="2788969"/>
            <a:ext cx="2037916" cy="16367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FOLLOW-UP</a:t>
            </a:r>
            <a:endParaRPr lang="en-GB" sz="13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3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from this row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1" name="Rounded Rectangle 5">
            <a:extLst>
              <a:ext uri="{FF2B5EF4-FFF2-40B4-BE49-F238E27FC236}">
                <a16:creationId xmlns:a16="http://schemas.microsoft.com/office/drawing/2014/main" id="{4AD483CC-FA6E-4B64-86F0-09824D4E1501}"/>
              </a:ext>
            </a:extLst>
          </p:cNvPr>
          <p:cNvSpPr/>
          <p:nvPr/>
        </p:nvSpPr>
        <p:spPr>
          <a:xfrm>
            <a:off x="88777" y="4761391"/>
            <a:ext cx="2036741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REVISE/RECALL</a:t>
            </a:r>
          </a:p>
          <a:p>
            <a:pPr algn="ctr">
              <a:lnSpc>
                <a:spcPct val="115000"/>
              </a:lnSpc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5</a:t>
            </a:r>
            <a:endParaRPr lang="en-GB" sz="1300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from this row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8" name="Rounded Rectangle 15">
            <a:extLst>
              <a:ext uri="{FF2B5EF4-FFF2-40B4-BE49-F238E27FC236}">
                <a16:creationId xmlns:a16="http://schemas.microsoft.com/office/drawing/2014/main" id="{4B28086B-7A3B-4529-BEC6-C353E3B7DA6C}"/>
              </a:ext>
            </a:extLst>
          </p:cNvPr>
          <p:cNvSpPr/>
          <p:nvPr/>
        </p:nvSpPr>
        <p:spPr>
          <a:xfrm>
            <a:off x="2211750" y="1083323"/>
            <a:ext cx="2413000" cy="1477026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</a:pPr>
            <a:r>
              <a:rPr lang="en-GB" sz="140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Research a famous science-fiction writer and write a short biography about their life.</a:t>
            </a: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9" name="Rounded Rectangle 15">
            <a:extLst>
              <a:ext uri="{FF2B5EF4-FFF2-40B4-BE49-F238E27FC236}">
                <a16:creationId xmlns:a16="http://schemas.microsoft.com/office/drawing/2014/main" id="{E7110413-231C-4E97-B167-06CB2484DBC8}"/>
              </a:ext>
            </a:extLst>
          </p:cNvPr>
          <p:cNvSpPr/>
          <p:nvPr/>
        </p:nvSpPr>
        <p:spPr>
          <a:xfrm>
            <a:off x="4709807" y="1091861"/>
            <a:ext cx="2413000" cy="14875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</a:pPr>
            <a:r>
              <a:rPr lang="en-GB" sz="1400" dirty="0">
                <a:latin typeface="Calibri" panose="020F0502020204030204" pitchFamily="34" charset="0"/>
                <a:ea typeface="Gungsuh" pitchFamily="18" charset="-127"/>
                <a:cs typeface="Calibri" panose="020F0502020204030204" pitchFamily="34" charset="0"/>
              </a:rPr>
              <a:t>Research one example of a science fiction story and write a short paragraph explaining why it fits into the science fiction genre.</a:t>
            </a:r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6BAC1D62-95C4-46B1-9108-F2B9FC0A7BFC}"/>
              </a:ext>
            </a:extLst>
          </p:cNvPr>
          <p:cNvSpPr/>
          <p:nvPr/>
        </p:nvSpPr>
        <p:spPr>
          <a:xfrm>
            <a:off x="7207755" y="1101543"/>
            <a:ext cx="2446844" cy="144407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r>
              <a:rPr lang="en-GB" sz="1400" dirty="0">
                <a:effectLst/>
                <a:ea typeface="Comic Sans MS"/>
                <a:cs typeface="Comic Sans MS"/>
              </a:rPr>
              <a:t>Create a fact file about science-fiction. </a:t>
            </a:r>
            <a:r>
              <a:rPr lang="en-GB" sz="1400" dirty="0">
                <a:ea typeface="Comic Sans MS"/>
                <a:cs typeface="Comic Sans MS"/>
              </a:rPr>
              <a:t>I</a:t>
            </a:r>
            <a:r>
              <a:rPr lang="en-GB" sz="1400" dirty="0">
                <a:effectLst/>
                <a:ea typeface="Comic Sans MS"/>
                <a:cs typeface="Comic Sans MS"/>
              </a:rPr>
              <a:t>nclude information about settings, characters, technology and events usually found in sci-fi stories. </a:t>
            </a:r>
            <a:endParaRPr lang="en-GB" sz="1400" dirty="0">
              <a:effectLst/>
              <a:ea typeface="Calibri"/>
              <a:cs typeface="Calibri"/>
            </a:endParaRPr>
          </a:p>
        </p:txBody>
      </p:sp>
      <p:sp>
        <p:nvSpPr>
          <p:cNvPr id="23" name="Rounded Rectangle 15">
            <a:extLst>
              <a:ext uri="{FF2B5EF4-FFF2-40B4-BE49-F238E27FC236}">
                <a16:creationId xmlns:a16="http://schemas.microsoft.com/office/drawing/2014/main" id="{B4646EC9-1A77-48F2-ABE1-05A76D2D657F}"/>
              </a:ext>
            </a:extLst>
          </p:cNvPr>
          <p:cNvSpPr/>
          <p:nvPr/>
        </p:nvSpPr>
        <p:spPr>
          <a:xfrm>
            <a:off x="4709807" y="2899888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</a:pPr>
            <a:r>
              <a:rPr lang="en-GB" sz="1400" dirty="0">
                <a:solidFill>
                  <a:srgbClr val="000000"/>
                </a:solidFill>
                <a:ea typeface="Comic Sans MS"/>
                <a:cs typeface="Comic Sans MS"/>
              </a:rPr>
              <a:t>Design your own new invention. Draw and label it and explain what it does and why people should buy it.</a:t>
            </a:r>
            <a:endParaRPr lang="en-GB" sz="1400" dirty="0">
              <a:solidFill>
                <a:srgbClr val="000000"/>
              </a:solidFill>
              <a:ea typeface="Calibri"/>
              <a:cs typeface="Calibri"/>
            </a:endParaRPr>
          </a:p>
        </p:txBody>
      </p:sp>
      <p:sp>
        <p:nvSpPr>
          <p:cNvPr id="26" name="Rounded Rectangle 15">
            <a:extLst>
              <a:ext uri="{FF2B5EF4-FFF2-40B4-BE49-F238E27FC236}">
                <a16:creationId xmlns:a16="http://schemas.microsoft.com/office/drawing/2014/main" id="{3D97DA48-D6F6-482A-AB29-6BC90B8B58C6}"/>
              </a:ext>
            </a:extLst>
          </p:cNvPr>
          <p:cNvSpPr/>
          <p:nvPr/>
        </p:nvSpPr>
        <p:spPr>
          <a:xfrm>
            <a:off x="7241599" y="2894534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endParaRPr lang="en-GB" sz="1300" dirty="0"/>
          </a:p>
        </p:txBody>
      </p:sp>
      <p:sp>
        <p:nvSpPr>
          <p:cNvPr id="27" name="Rounded Rectangle 15">
            <a:extLst>
              <a:ext uri="{FF2B5EF4-FFF2-40B4-BE49-F238E27FC236}">
                <a16:creationId xmlns:a16="http://schemas.microsoft.com/office/drawing/2014/main" id="{1B40F6EF-5C16-43B1-97CF-6DCE8936CA88}"/>
              </a:ext>
            </a:extLst>
          </p:cNvPr>
          <p:cNvSpPr/>
          <p:nvPr/>
        </p:nvSpPr>
        <p:spPr>
          <a:xfrm>
            <a:off x="2211750" y="4767577"/>
            <a:ext cx="2413000" cy="15708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9" name="Rounded Rectangle 15">
            <a:extLst>
              <a:ext uri="{FF2B5EF4-FFF2-40B4-BE49-F238E27FC236}">
                <a16:creationId xmlns:a16="http://schemas.microsoft.com/office/drawing/2014/main" id="{430DD730-C4AA-41A0-877D-2A6E6C3F5636}"/>
              </a:ext>
            </a:extLst>
          </p:cNvPr>
          <p:cNvSpPr/>
          <p:nvPr/>
        </p:nvSpPr>
        <p:spPr>
          <a:xfrm>
            <a:off x="7241599" y="4749013"/>
            <a:ext cx="2413000" cy="159561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25A7BEE-892C-42A2-BFED-247E7C42A3E0}"/>
              </a:ext>
            </a:extLst>
          </p:cNvPr>
          <p:cNvCxnSpPr>
            <a:cxnSpLocks/>
          </p:cNvCxnSpPr>
          <p:nvPr/>
        </p:nvCxnSpPr>
        <p:spPr>
          <a:xfrm>
            <a:off x="0" y="27078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D10BABE-D181-486C-B231-6608668DF4B0}"/>
              </a:ext>
            </a:extLst>
          </p:cNvPr>
          <p:cNvCxnSpPr>
            <a:cxnSpLocks/>
          </p:cNvCxnSpPr>
          <p:nvPr/>
        </p:nvCxnSpPr>
        <p:spPr>
          <a:xfrm>
            <a:off x="0" y="46267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15">
            <a:extLst>
              <a:ext uri="{FF2B5EF4-FFF2-40B4-BE49-F238E27FC236}">
                <a16:creationId xmlns:a16="http://schemas.microsoft.com/office/drawing/2014/main" id="{DBDDA247-C2C4-4238-AF77-79F0685F5454}"/>
              </a:ext>
            </a:extLst>
          </p:cNvPr>
          <p:cNvSpPr/>
          <p:nvPr/>
        </p:nvSpPr>
        <p:spPr>
          <a:xfrm>
            <a:off x="4709807" y="4755200"/>
            <a:ext cx="2413000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6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8" name="Rounded Rectangle 15">
            <a:extLst>
              <a:ext uri="{FF2B5EF4-FFF2-40B4-BE49-F238E27FC236}">
                <a16:creationId xmlns:a16="http://schemas.microsoft.com/office/drawing/2014/main" id="{D36277E6-14EA-4A6D-9C36-10CBCA1B9178}"/>
              </a:ext>
            </a:extLst>
          </p:cNvPr>
          <p:cNvSpPr/>
          <p:nvPr/>
        </p:nvSpPr>
        <p:spPr>
          <a:xfrm>
            <a:off x="2211750" y="2908866"/>
            <a:ext cx="2413000" cy="1516857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6F3DF72-55C0-42E7-8DF5-58BCCB2392A1}"/>
              </a:ext>
            </a:extLst>
          </p:cNvPr>
          <p:cNvSpPr txBox="1"/>
          <p:nvPr/>
        </p:nvSpPr>
        <p:spPr>
          <a:xfrm>
            <a:off x="2297981" y="4928533"/>
            <a:ext cx="224053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Write a paragraph explaining which planet you would like to visit and why.</a:t>
            </a:r>
            <a:endParaRPr lang="en-GB" sz="1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AD7BC10-E31D-438A-8F68-2967D0A7C79B}"/>
              </a:ext>
            </a:extLst>
          </p:cNvPr>
          <p:cNvSpPr txBox="1"/>
          <p:nvPr/>
        </p:nvSpPr>
        <p:spPr>
          <a:xfrm>
            <a:off x="7411047" y="4933636"/>
            <a:ext cx="2209708" cy="543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Design a board game based on space travel.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B42204-15EA-4FAE-84B0-544F8E8CA83F}"/>
              </a:ext>
            </a:extLst>
          </p:cNvPr>
          <p:cNvSpPr txBox="1"/>
          <p:nvPr/>
        </p:nvSpPr>
        <p:spPr>
          <a:xfrm>
            <a:off x="4794199" y="4944137"/>
            <a:ext cx="2254302" cy="821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400" dirty="0">
                <a:ea typeface="Comic Sans MS"/>
                <a:cs typeface="Comic Sans MS"/>
              </a:rPr>
              <a:t>Create a 20 question quiz designed to test someone’s knowledge of ‘The Rocket’.</a:t>
            </a:r>
            <a:endParaRPr lang="en-GB" sz="1400" dirty="0">
              <a:ea typeface="Calibri"/>
              <a:cs typeface="Calibri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3416842-B8A7-442B-BE79-943AD8D60B77}"/>
              </a:ext>
            </a:extLst>
          </p:cNvPr>
          <p:cNvSpPr txBox="1"/>
          <p:nvPr/>
        </p:nvSpPr>
        <p:spPr>
          <a:xfrm>
            <a:off x="7315200" y="3044865"/>
            <a:ext cx="2305555" cy="1068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GB" sz="1400" dirty="0">
                <a:solidFill>
                  <a:srgbClr val="000000"/>
                </a:solidFill>
                <a:latin typeface="Calibri"/>
                <a:ea typeface="Comic Sans MS"/>
                <a:cs typeface="Comic Sans MS"/>
              </a:rPr>
              <a:t>Write a newspaper front page about humans landing on a new planet explaining what they found there.</a:t>
            </a:r>
            <a:endParaRPr lang="en-GB" sz="140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A49A3C6-6502-41DC-BC1B-A663C72DD45A}"/>
              </a:ext>
            </a:extLst>
          </p:cNvPr>
          <p:cNvSpPr txBox="1"/>
          <p:nvPr/>
        </p:nvSpPr>
        <p:spPr>
          <a:xfrm>
            <a:off x="2262406" y="3023684"/>
            <a:ext cx="2328609" cy="1068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400" dirty="0">
                <a:solidFill>
                  <a:srgbClr val="000000"/>
                </a:solidFill>
                <a:effectLst/>
                <a:latin typeface="Calibri"/>
                <a:ea typeface="Comic Sans MS"/>
                <a:cs typeface="Comic Sans MS"/>
              </a:rPr>
              <a:t>Create a wordsearch using vocabulary and ideas from science-fiction</a:t>
            </a:r>
            <a:r>
              <a:rPr lang="en-GB" sz="1400" dirty="0">
                <a:solidFill>
                  <a:srgbClr val="000000"/>
                </a:solidFill>
                <a:latin typeface="Calibri"/>
                <a:ea typeface="Comic Sans MS"/>
                <a:cs typeface="Comic Sans MS"/>
              </a:rPr>
              <a:t>. Decorate it with typical sci-fi images.</a:t>
            </a:r>
            <a:endParaRPr lang="en-GB" sz="1400" dirty="0">
              <a:solidFill>
                <a:srgbClr val="000000"/>
              </a:solidFill>
              <a:effectLst/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47747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3" ma:contentTypeDescription="Create a new document." ma:contentTypeScope="" ma:versionID="c10d12bb6f25481e495f90768c5b19d7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938c1fbd580810260aeaae0569db9841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A1D450-9937-4286-AF44-AC3A1158407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BEACE4E-D0ED-4629-BD57-7B59C2DC5B7E}">
  <ds:schemaRefs>
    <ds:schemaRef ds:uri="http://purl.org/dc/terms/"/>
    <ds:schemaRef ds:uri="http://purl.org/dc/elements/1.1/"/>
    <ds:schemaRef ds:uri="http://schemas.microsoft.com/office/infopath/2007/PartnerControls"/>
    <ds:schemaRef ds:uri="fbb39486-743a-446d-b7da-385cb83bd7fd"/>
    <ds:schemaRef ds:uri="http://www.w3.org/XML/1998/namespace"/>
    <ds:schemaRef ds:uri="9fab664c-9b65-4a39-9b6a-81565a29160a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82EC0674-F25B-48F9-926C-01FEA8298435}"/>
</file>

<file path=docProps/app.xml><?xml version="1.0" encoding="utf-8"?>
<Properties xmlns="http://schemas.openxmlformats.org/officeDocument/2006/extended-properties" xmlns:vt="http://schemas.openxmlformats.org/officeDocument/2006/docPropsVTypes">
  <TotalTime>3636</TotalTime>
  <Words>195</Words>
  <Application>Microsoft Office PowerPoint</Application>
  <PresentationFormat>A4 Paper (210x297 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Gray</dc:creator>
  <cp:lastModifiedBy>Sarah Holliday</cp:lastModifiedBy>
  <cp:revision>31</cp:revision>
  <cp:lastPrinted>2018-09-18T11:28:20Z</cp:lastPrinted>
  <dcterms:created xsi:type="dcterms:W3CDTF">2015-10-25T15:38:32Z</dcterms:created>
  <dcterms:modified xsi:type="dcterms:W3CDTF">2022-12-06T13:50:46Z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