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6"/>
  </p:handoutMasterIdLst>
  <p:sldIdLst>
    <p:sldId id="258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548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olliday" userId="627b65c9-d089-4413-bd1d-a0231413550f" providerId="ADAL" clId="{A0331F54-1484-41BC-ACE2-332496687A37}"/>
    <pc:docChg chg="modSld">
      <pc:chgData name="Sarah Holliday" userId="627b65c9-d089-4413-bd1d-a0231413550f" providerId="ADAL" clId="{A0331F54-1484-41BC-ACE2-332496687A37}" dt="2022-12-07T09:54:13.309" v="8" actId="20577"/>
      <pc:docMkLst>
        <pc:docMk/>
      </pc:docMkLst>
      <pc:sldChg chg="modSp mod">
        <pc:chgData name="Sarah Holliday" userId="627b65c9-d089-4413-bd1d-a0231413550f" providerId="ADAL" clId="{A0331F54-1484-41BC-ACE2-332496687A37}" dt="2022-12-07T09:54:13.309" v="8" actId="20577"/>
        <pc:sldMkLst>
          <pc:docMk/>
          <pc:sldMk cId="3147747425" sldId="258"/>
        </pc:sldMkLst>
        <pc:spChg chg="mod">
          <ac:chgData name="Sarah Holliday" userId="627b65c9-d089-4413-bd1d-a0231413550f" providerId="ADAL" clId="{A0331F54-1484-41BC-ACE2-332496687A37}" dt="2022-12-07T09:54:13.309" v="8" actId="20577"/>
          <ac:spMkLst>
            <pc:docMk/>
            <pc:sldMk cId="3147747425" sldId="258"/>
            <ac:spMk id="24" creationId="{159DFE6F-9EE5-4B1E-B938-E8F8869732F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B7FC3-5F05-41F9-8A22-5FF2253EBAD2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2D3265-A58E-41FC-B9B1-B795AB8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2008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19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994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00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17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273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371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3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3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88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22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06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14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6">
            <a:extLst>
              <a:ext uri="{FF2B5EF4-FFF2-40B4-BE49-F238E27FC236}">
                <a16:creationId xmlns:a16="http://schemas.microsoft.com/office/drawing/2014/main" id="{295BDB02-0739-46AE-8EDF-CA21A7046903}"/>
              </a:ext>
            </a:extLst>
          </p:cNvPr>
          <p:cNvSpPr/>
          <p:nvPr/>
        </p:nvSpPr>
        <p:spPr>
          <a:xfrm>
            <a:off x="1513348" y="239902"/>
            <a:ext cx="6879303" cy="69957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/>
          <a:lstStyle/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sz="1600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ENGLISH YEAR 11 LOVE AND RELATIONSHIPS POETRY SELF STUDY MENU</a:t>
            </a:r>
          </a:p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sz="1600" b="1" dirty="0">
                <a:solidFill>
                  <a:srgbClr val="000000"/>
                </a:solidFill>
                <a:ea typeface="Calibri"/>
                <a:cs typeface="Calibri"/>
              </a:rPr>
              <a:t>6 tasks in total </a:t>
            </a:r>
            <a:endParaRPr lang="en-GB" sz="1600" b="1" dirty="0">
              <a:solidFill>
                <a:srgbClr val="000000"/>
              </a:solidFill>
              <a:effectLst/>
              <a:ea typeface="Calibri"/>
              <a:cs typeface="Calibri"/>
            </a:endParaRPr>
          </a:p>
        </p:txBody>
      </p:sp>
      <p:sp>
        <p:nvSpPr>
          <p:cNvPr id="3" name="Rounded Rectangle 5">
            <a:extLst>
              <a:ext uri="{FF2B5EF4-FFF2-40B4-BE49-F238E27FC236}">
                <a16:creationId xmlns:a16="http://schemas.microsoft.com/office/drawing/2014/main" id="{BA58A13D-6998-4CFE-B2D2-CB8E720A7BE8}"/>
              </a:ext>
            </a:extLst>
          </p:cNvPr>
          <p:cNvSpPr/>
          <p:nvPr/>
        </p:nvSpPr>
        <p:spPr>
          <a:xfrm>
            <a:off x="209253" y="1074199"/>
            <a:ext cx="1917440" cy="1225117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2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PRE-READING</a:t>
            </a:r>
            <a:endParaRPr lang="en-GB" sz="1200" b="1" u="sng" dirty="0">
              <a:solidFill>
                <a:srgbClr val="000000"/>
              </a:solidFill>
              <a:effectLst/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Week 1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2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</a:t>
            </a: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 task from this row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92C6C44-D55C-40C9-A368-1CAFF3E9A5A0}"/>
              </a:ext>
            </a:extLst>
          </p:cNvPr>
          <p:cNvSpPr/>
          <p:nvPr/>
        </p:nvSpPr>
        <p:spPr>
          <a:xfrm>
            <a:off x="209253" y="2569278"/>
            <a:ext cx="1917440" cy="252456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2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FOLLOW-UP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Weeks 2 - 5: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GB" sz="12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2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</a:t>
            </a: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 task per week from these two rows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omic Sans MS"/>
              <a:cs typeface="Comic Sans MS"/>
            </a:endParaRPr>
          </a:p>
        </p:txBody>
      </p:sp>
      <p:sp>
        <p:nvSpPr>
          <p:cNvPr id="11" name="Rounded Rectangle 5">
            <a:extLst>
              <a:ext uri="{FF2B5EF4-FFF2-40B4-BE49-F238E27FC236}">
                <a16:creationId xmlns:a16="http://schemas.microsoft.com/office/drawing/2014/main" id="{4AD483CC-FA6E-4B64-86F0-09824D4E1501}"/>
              </a:ext>
            </a:extLst>
          </p:cNvPr>
          <p:cNvSpPr/>
          <p:nvPr/>
        </p:nvSpPr>
        <p:spPr>
          <a:xfrm>
            <a:off x="209253" y="5371892"/>
            <a:ext cx="1917440" cy="125667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2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REVISE/RECALL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2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Weeks commencing:</a:t>
            </a:r>
          </a:p>
          <a:p>
            <a:pPr algn="ctr">
              <a:lnSpc>
                <a:spcPct val="115000"/>
              </a:lnSpc>
            </a:pP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2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</a:t>
            </a:r>
            <a:endParaRPr lang="en-GB" sz="12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8" name="Rounded Rectangle 15">
            <a:extLst>
              <a:ext uri="{FF2B5EF4-FFF2-40B4-BE49-F238E27FC236}">
                <a16:creationId xmlns:a16="http://schemas.microsoft.com/office/drawing/2014/main" id="{4B28086B-7A3B-4529-BEC6-C353E3B7DA6C}"/>
              </a:ext>
            </a:extLst>
          </p:cNvPr>
          <p:cNvSpPr/>
          <p:nvPr/>
        </p:nvSpPr>
        <p:spPr>
          <a:xfrm>
            <a:off x="2211750" y="1083324"/>
            <a:ext cx="2413000" cy="121599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300" dirty="0">
              <a:solidFill>
                <a:srgbClr val="000000"/>
              </a:solidFill>
              <a:ea typeface="Calibri"/>
              <a:cs typeface="Comic Sans MS"/>
            </a:endParaRPr>
          </a:p>
        </p:txBody>
      </p:sp>
      <p:sp>
        <p:nvSpPr>
          <p:cNvPr id="19" name="Rounded Rectangle 15">
            <a:extLst>
              <a:ext uri="{FF2B5EF4-FFF2-40B4-BE49-F238E27FC236}">
                <a16:creationId xmlns:a16="http://schemas.microsoft.com/office/drawing/2014/main" id="{E7110413-231C-4E97-B167-06CB2484DBC8}"/>
              </a:ext>
            </a:extLst>
          </p:cNvPr>
          <p:cNvSpPr/>
          <p:nvPr/>
        </p:nvSpPr>
        <p:spPr>
          <a:xfrm>
            <a:off x="4709698" y="1083322"/>
            <a:ext cx="2413000" cy="121599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5000"/>
              </a:lnSpc>
            </a:pPr>
            <a:r>
              <a:rPr lang="en-GB" sz="13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Research and create a fact file about the Romantic Poetry movement</a:t>
            </a:r>
            <a:endParaRPr lang="en-GB" sz="1300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6BAC1D62-95C4-46B1-9108-F2B9FC0A7BFC}"/>
              </a:ext>
            </a:extLst>
          </p:cNvPr>
          <p:cNvSpPr/>
          <p:nvPr/>
        </p:nvSpPr>
        <p:spPr>
          <a:xfrm>
            <a:off x="7207755" y="1101544"/>
            <a:ext cx="2413000" cy="121599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effectLst/>
                <a:ea typeface="Calibri"/>
                <a:cs typeface="Comic Sans MS"/>
              </a:rPr>
              <a:t>Choose one of the poets from the Anthology. Research their life and create a one-page biograp</a:t>
            </a:r>
            <a:r>
              <a:rPr lang="en-GB" sz="1300" dirty="0">
                <a:solidFill>
                  <a:srgbClr val="000000"/>
                </a:solidFill>
                <a:ea typeface="Calibri"/>
                <a:cs typeface="Comic Sans MS"/>
              </a:rPr>
              <a:t>hy</a:t>
            </a:r>
            <a:r>
              <a:rPr lang="en-GB" sz="1300" dirty="0">
                <a:solidFill>
                  <a:srgbClr val="000000"/>
                </a:solidFill>
                <a:effectLst/>
                <a:ea typeface="Calibri"/>
                <a:cs typeface="Comic Sans MS"/>
              </a:rPr>
              <a:t> about them.</a:t>
            </a:r>
          </a:p>
        </p:txBody>
      </p:sp>
      <p:sp>
        <p:nvSpPr>
          <p:cNvPr id="21" name="Rounded Rectangle 15">
            <a:extLst>
              <a:ext uri="{FF2B5EF4-FFF2-40B4-BE49-F238E27FC236}">
                <a16:creationId xmlns:a16="http://schemas.microsoft.com/office/drawing/2014/main" id="{C2676219-34D6-459F-8E30-46D372BEF8BA}"/>
              </a:ext>
            </a:extLst>
          </p:cNvPr>
          <p:cNvSpPr/>
          <p:nvPr/>
        </p:nvSpPr>
        <p:spPr>
          <a:xfrm>
            <a:off x="2211750" y="2574320"/>
            <a:ext cx="2413000" cy="121599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marL="285750" indent="-285750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2" name="Rounded Rectangle 15">
            <a:extLst>
              <a:ext uri="{FF2B5EF4-FFF2-40B4-BE49-F238E27FC236}">
                <a16:creationId xmlns:a16="http://schemas.microsoft.com/office/drawing/2014/main" id="{B1A2BD62-B81A-4804-A52F-66D347FFFCE6}"/>
              </a:ext>
            </a:extLst>
          </p:cNvPr>
          <p:cNvSpPr/>
          <p:nvPr/>
        </p:nvSpPr>
        <p:spPr>
          <a:xfrm>
            <a:off x="2211750" y="3888564"/>
            <a:ext cx="2413000" cy="121599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endParaRPr lang="en-GB" sz="1300" dirty="0"/>
          </a:p>
        </p:txBody>
      </p:sp>
      <p:sp>
        <p:nvSpPr>
          <p:cNvPr id="23" name="Rounded Rectangle 15">
            <a:extLst>
              <a:ext uri="{FF2B5EF4-FFF2-40B4-BE49-F238E27FC236}">
                <a16:creationId xmlns:a16="http://schemas.microsoft.com/office/drawing/2014/main" id="{B4646EC9-1A77-48F2-ABE1-05A76D2D657F}"/>
              </a:ext>
            </a:extLst>
          </p:cNvPr>
          <p:cNvSpPr/>
          <p:nvPr/>
        </p:nvSpPr>
        <p:spPr>
          <a:xfrm>
            <a:off x="4709807" y="2577950"/>
            <a:ext cx="2413000" cy="121599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endParaRPr lang="en-GB" sz="1300" dirty="0"/>
          </a:p>
        </p:txBody>
      </p:sp>
      <p:sp>
        <p:nvSpPr>
          <p:cNvPr id="24" name="Rounded Rectangle 15">
            <a:extLst>
              <a:ext uri="{FF2B5EF4-FFF2-40B4-BE49-F238E27FC236}">
                <a16:creationId xmlns:a16="http://schemas.microsoft.com/office/drawing/2014/main" id="{159DFE6F-9EE5-4B1E-B938-E8F8869732F6}"/>
              </a:ext>
            </a:extLst>
          </p:cNvPr>
          <p:cNvSpPr/>
          <p:nvPr/>
        </p:nvSpPr>
        <p:spPr>
          <a:xfrm>
            <a:off x="4709807" y="3877843"/>
            <a:ext cx="2413000" cy="121599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r>
              <a:rPr lang="en-GB" sz="1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</a:t>
            </a:r>
            <a:r>
              <a:rPr lang="en-GB" sz="13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letter to the poet of one of  poems you have studied, expressing your opinion about the poem and its themes.</a:t>
            </a:r>
            <a:endParaRPr lang="en-GB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15">
            <a:extLst>
              <a:ext uri="{FF2B5EF4-FFF2-40B4-BE49-F238E27FC236}">
                <a16:creationId xmlns:a16="http://schemas.microsoft.com/office/drawing/2014/main" id="{6FA444BE-8293-4507-8DBF-45526849F082}"/>
              </a:ext>
            </a:extLst>
          </p:cNvPr>
          <p:cNvSpPr/>
          <p:nvPr/>
        </p:nvSpPr>
        <p:spPr>
          <a:xfrm>
            <a:off x="7207755" y="2563825"/>
            <a:ext cx="2413000" cy="121599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r>
              <a:rPr lang="en-GB" sz="1300" dirty="0"/>
              <a:t> 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6" name="Rounded Rectangle 15">
            <a:extLst>
              <a:ext uri="{FF2B5EF4-FFF2-40B4-BE49-F238E27FC236}">
                <a16:creationId xmlns:a16="http://schemas.microsoft.com/office/drawing/2014/main" id="{3D97DA48-D6F6-482A-AB29-6BC90B8B58C6}"/>
              </a:ext>
            </a:extLst>
          </p:cNvPr>
          <p:cNvSpPr/>
          <p:nvPr/>
        </p:nvSpPr>
        <p:spPr>
          <a:xfrm>
            <a:off x="7207864" y="3870905"/>
            <a:ext cx="2465937" cy="132459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15">
            <a:extLst>
              <a:ext uri="{FF2B5EF4-FFF2-40B4-BE49-F238E27FC236}">
                <a16:creationId xmlns:a16="http://schemas.microsoft.com/office/drawing/2014/main" id="{1B40F6EF-5C16-43B1-97CF-6DCE8936CA88}"/>
              </a:ext>
            </a:extLst>
          </p:cNvPr>
          <p:cNvSpPr/>
          <p:nvPr/>
        </p:nvSpPr>
        <p:spPr>
          <a:xfrm>
            <a:off x="2211750" y="5412573"/>
            <a:ext cx="2413000" cy="121599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a comparison poster which shows which poems are connected and why.</a:t>
            </a:r>
          </a:p>
        </p:txBody>
      </p:sp>
      <p:sp>
        <p:nvSpPr>
          <p:cNvPr id="28" name="Rounded Rectangle 15">
            <a:extLst>
              <a:ext uri="{FF2B5EF4-FFF2-40B4-BE49-F238E27FC236}">
                <a16:creationId xmlns:a16="http://schemas.microsoft.com/office/drawing/2014/main" id="{214C5DEF-2640-489F-9CF0-BEDF5B229F02}"/>
              </a:ext>
            </a:extLst>
          </p:cNvPr>
          <p:cNvSpPr/>
          <p:nvPr/>
        </p:nvSpPr>
        <p:spPr>
          <a:xfrm>
            <a:off x="4709807" y="5412573"/>
            <a:ext cx="2413000" cy="121599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07000"/>
              </a:lnSpc>
            </a:pPr>
            <a:r>
              <a:rPr lang="en-GB" sz="1400" dirty="0"/>
              <a:t>Create a </a:t>
            </a:r>
            <a:r>
              <a:rPr lang="en-GB" sz="1400" dirty="0" err="1"/>
              <a:t>mindmap</a:t>
            </a:r>
            <a:r>
              <a:rPr lang="en-GB" sz="1400" dirty="0"/>
              <a:t> or revision guide to help a student analyse poetry.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400" dirty="0">
              <a:solidFill>
                <a:srgbClr val="4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15">
            <a:extLst>
              <a:ext uri="{FF2B5EF4-FFF2-40B4-BE49-F238E27FC236}">
                <a16:creationId xmlns:a16="http://schemas.microsoft.com/office/drawing/2014/main" id="{430DD730-C4AA-41A0-877D-2A6E6C3F5636}"/>
              </a:ext>
            </a:extLst>
          </p:cNvPr>
          <p:cNvSpPr/>
          <p:nvPr/>
        </p:nvSpPr>
        <p:spPr>
          <a:xfrm>
            <a:off x="7207864" y="5412573"/>
            <a:ext cx="2413000" cy="121599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400" dirty="0">
              <a:solidFill>
                <a:srgbClr val="4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25A7BEE-892C-42A2-BFED-247E7C42A3E0}"/>
              </a:ext>
            </a:extLst>
          </p:cNvPr>
          <p:cNvCxnSpPr>
            <a:cxnSpLocks/>
          </p:cNvCxnSpPr>
          <p:nvPr/>
        </p:nvCxnSpPr>
        <p:spPr>
          <a:xfrm>
            <a:off x="0" y="2388093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D10BABE-D181-486C-B231-6608668DF4B0}"/>
              </a:ext>
            </a:extLst>
          </p:cNvPr>
          <p:cNvCxnSpPr>
            <a:cxnSpLocks/>
          </p:cNvCxnSpPr>
          <p:nvPr/>
        </p:nvCxnSpPr>
        <p:spPr>
          <a:xfrm>
            <a:off x="0" y="5283693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A4D1C2F6-F3C3-4B2F-8CEA-4E4CE2DF8DE0}"/>
              </a:ext>
            </a:extLst>
          </p:cNvPr>
          <p:cNvSpPr txBox="1"/>
          <p:nvPr/>
        </p:nvSpPr>
        <p:spPr>
          <a:xfrm>
            <a:off x="2295446" y="2706112"/>
            <a:ext cx="2245499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dirty="0"/>
              <a:t>‘Singh Song!’ - Create a playlist of 5 songs that reflect the poem. Explain why you chose each of the songs.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1106F7E-4952-4410-A260-75E3F54EE5FC}"/>
              </a:ext>
            </a:extLst>
          </p:cNvPr>
          <p:cNvSpPr txBox="1"/>
          <p:nvPr/>
        </p:nvSpPr>
        <p:spPr>
          <a:xfrm>
            <a:off x="7324823" y="5412573"/>
            <a:ext cx="2089404" cy="11530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an information leaflet aimed at parents giving them advice about how to allow their children to become more independent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9F9AB01-69FC-4F80-A4FF-2E7B78941906}"/>
              </a:ext>
            </a:extLst>
          </p:cNvPr>
          <p:cNvSpPr txBox="1"/>
          <p:nvPr/>
        </p:nvSpPr>
        <p:spPr>
          <a:xfrm>
            <a:off x="2239689" y="3972462"/>
            <a:ext cx="2301256" cy="938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‘The Farmer’s Bride’: Create a newspaper front page about the events on the night the bride ran away.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6F60574-DE2A-4FD1-8709-CA88B3F28878}"/>
              </a:ext>
            </a:extLst>
          </p:cNvPr>
          <p:cNvSpPr txBox="1"/>
          <p:nvPr/>
        </p:nvSpPr>
        <p:spPr>
          <a:xfrm>
            <a:off x="4820518" y="2647081"/>
            <a:ext cx="2286229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dirty="0"/>
              <a:t>Write a 200 word explanation about whether you agree/disagree with the speaker’s viewpoint in one of the poems you have studied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A71069E-390A-4C41-A9EE-69D6907A31D6}"/>
              </a:ext>
            </a:extLst>
          </p:cNvPr>
          <p:cNvSpPr txBox="1"/>
          <p:nvPr/>
        </p:nvSpPr>
        <p:spPr>
          <a:xfrm>
            <a:off x="7239984" y="2606677"/>
            <a:ext cx="2380880" cy="11530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Consider things which make you feel nostalgic. Write a 500 word description of a person, place, object etc that makes you feel that sense of nostalgia.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0387E7A-3602-4EC4-AE4D-D3D7B89D1074}"/>
              </a:ext>
            </a:extLst>
          </p:cNvPr>
          <p:cNvSpPr txBox="1"/>
          <p:nvPr/>
        </p:nvSpPr>
        <p:spPr>
          <a:xfrm>
            <a:off x="7292922" y="3836426"/>
            <a:ext cx="2465936" cy="1367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‘The poems in the Anthology </a:t>
            </a:r>
            <a:r>
              <a:rPr lang="en-GB" sz="13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poems are relevant to the modern reader”. Write </a:t>
            </a:r>
            <a:r>
              <a:rPr lang="en-GB" sz="1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500 words </a:t>
            </a:r>
            <a:r>
              <a:rPr lang="en-GB" sz="13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explaining to what extent you agree  or disagree with this statement.</a:t>
            </a:r>
            <a:endParaRPr lang="en-GB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7E4C91E-A035-4F7E-935B-B619BED8B2F4}"/>
              </a:ext>
            </a:extLst>
          </p:cNvPr>
          <p:cNvSpPr txBox="1"/>
          <p:nvPr/>
        </p:nvSpPr>
        <p:spPr>
          <a:xfrm>
            <a:off x="2238216" y="1115320"/>
            <a:ext cx="2386425" cy="12291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ea typeface="Calibri"/>
                <a:cs typeface="Comic Sans MS"/>
              </a:rPr>
              <a:t>Create a glossary of poetic terms. This should include the terms, definitions and an example for each. It must contain at least 10 terms.</a:t>
            </a:r>
          </a:p>
        </p:txBody>
      </p:sp>
    </p:spTree>
    <p:extLst>
      <p:ext uri="{BB962C8B-B14F-4D97-AF65-F5344CB8AC3E}">
        <p14:creationId xmlns:p14="http://schemas.microsoft.com/office/powerpoint/2010/main" val="3147747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3" ma:contentTypeDescription="Create a new document." ma:contentTypeScope="" ma:versionID="c10d12bb6f25481e495f90768c5b19d7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938c1fbd580810260aeaae0569db9841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A1D450-9937-4286-AF44-AC3A1158407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BEACE4E-D0ED-4629-BD57-7B59C2DC5B7E}">
  <ds:schemaRefs>
    <ds:schemaRef ds:uri="http://purl.org/dc/elements/1.1/"/>
    <ds:schemaRef ds:uri="http://www.w3.org/XML/1998/namespace"/>
    <ds:schemaRef ds:uri="http://purl.org/dc/dcmitype/"/>
    <ds:schemaRef ds:uri="http://schemas.microsoft.com/office/2006/metadata/properties"/>
    <ds:schemaRef ds:uri="http://purl.org/dc/terms/"/>
    <ds:schemaRef ds:uri="9fab664c-9b65-4a39-9b6a-81565a29160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fbb39486-743a-446d-b7da-385cb83bd7fd"/>
  </ds:schemaRefs>
</ds:datastoreItem>
</file>

<file path=customXml/itemProps3.xml><?xml version="1.0" encoding="utf-8"?>
<ds:datastoreItem xmlns:ds="http://schemas.openxmlformats.org/officeDocument/2006/customXml" ds:itemID="{72334271-B411-4867-847D-D1435F556233}"/>
</file>

<file path=docProps/app.xml><?xml version="1.0" encoding="utf-8"?>
<Properties xmlns="http://schemas.openxmlformats.org/officeDocument/2006/extended-properties" xmlns:vt="http://schemas.openxmlformats.org/officeDocument/2006/docPropsVTypes">
  <TotalTime>4567</TotalTime>
  <Words>306</Words>
  <Application>Microsoft Office PowerPoint</Application>
  <PresentationFormat>A4 Paper (210x297 mm)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Gray</dc:creator>
  <cp:lastModifiedBy>Sarah Holliday</cp:lastModifiedBy>
  <cp:revision>30</cp:revision>
  <cp:lastPrinted>2018-09-18T11:28:20Z</cp:lastPrinted>
  <dcterms:created xsi:type="dcterms:W3CDTF">2015-10-25T15:38:32Z</dcterms:created>
  <dcterms:modified xsi:type="dcterms:W3CDTF">2022-12-07T09:54:32Z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  <property fmtid="{D5CDD505-2E9C-101B-9397-08002B2CF9AE}" pid="3" name="Order">
    <vt:r8>1146800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ComplianceAssetId">
    <vt:lpwstr/>
  </property>
</Properties>
</file>