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ink/ink1.xml" ContentType="application/inkml+xml"/>
  <Override PartName="/ppt/ink/ink2.xml" ContentType="application/inkml+xml"/>
  <Override PartName="/ppt/theme/theme1.xml" ContentType="application/vnd.openxmlformats-officedocument.theme+xml"/>
  <Override PartName="/ppt/ink/ink3.xml" ContentType="application/inkml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393" r:id="rId3"/>
    <p:sldId id="282" r:id="rId4"/>
    <p:sldId id="389" r:id="rId5"/>
    <p:sldId id="397" r:id="rId6"/>
    <p:sldId id="398" r:id="rId7"/>
    <p:sldId id="385" r:id="rId8"/>
    <p:sldId id="411" r:id="rId9"/>
    <p:sldId id="391" r:id="rId10"/>
    <p:sldId id="403" r:id="rId11"/>
    <p:sldId id="412" r:id="rId12"/>
    <p:sldId id="413" r:id="rId13"/>
    <p:sldId id="41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8T14:01:01.81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150 363,'28'-24,"93"5,1 7,0 5,1 6,29 6,56-1,815-4,-425 55,-144-14,128-13,109 20,-199-28,-321-22,-23 0,-23-2,2 6,-2 6,0 5,10 7,212-4,-74-125,-222 98,1 3,0 3,-2 1,4 2,-2 2,12 4,150 51,-82-62,-133 3,1 2,-1-2,-1 1,1-1,0 1,-1-1,1 2,0-1,-2 0,2-1,-2 2,0-1,1 0,0 1,0 0,-1 0,-1-1,1 2,1-2,-1 2,-1-1,1 1,1 0,-2-1,0 1,1 0,-1 1,1-2,-1 2,0 0,3-1,-64-23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8T14:01:01.81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150 363,'28'-24,"93"5,1 7,0 5,1 6,29 6,56-1,815-4,-425 55,-144-14,128-13,109 20,-199-28,-321-22,-23 0,-23-2,2 6,-2 6,0 5,10 7,212-4,-74-125,-222 98,1 3,0 3,-2 1,4 2,-2 2,12 4,150 51,-82-62,-133 3,1 2,-1-2,-1 1,1-1,0 1,-1-1,1 2,0-1,-2 0,2-1,-2 2,0-1,1 0,0 1,0 0,-1 0,-1-1,1 2,1-2,-1 2,-1-1,1 1,1 0,-2-1,0 1,1 0,-1 1,1-2,-1 2,0 0,3-1,-64-23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8T14:01:01.81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150 363,'28'-24,"93"5,1 7,0 5,1 6,29 6,56-1,815-4,-425 55,-144-14,128-13,109 20,-199-28,-321-22,-23 0,-23-2,2 6,-2 6,0 5,10 7,212-4,-74-125,-222 98,1 3,0 3,-2 1,4 2,-2 2,12 4,150 51,-82-62,-133 3,1 2,-1-2,-1 1,1-1,0 1,-1-1,1 2,0-1,-2 0,2-1,-2 2,0-1,1 0,0 1,0 0,-1 0,-1-1,1 2,1-2,-1 2,-1-1,1 1,1 0,-2-1,0 1,1 0,-1 1,1-2,-1 2,0 0,3-1,-64-23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3C03D-20B8-445E-BA2F-7FBD2E5B1393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12CD4E-7372-4567-B686-353C890F95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101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806F6A-6DC0-4755-AA2C-EF512C73F6A9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004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25682-64B7-4BD8-9303-5A62E94BE1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3D5D5A-FA52-4CB8-84FB-A497DD3AC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5E663-6A47-409B-AF99-F59E484E0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ADB6C-55C3-4FE7-B850-D573EFB34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4C472F-71B2-4787-943E-54AAD8B27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547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BB30A-880B-43A1-B079-82E294D3C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B14C6-39F6-4787-A17E-837A80601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5D3D0A-C3C9-454E-B14D-F327C53EC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9D7BA-8ACF-4254-9D10-DFA7A6709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3168F6-DA67-410D-90CC-9A3A31282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527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6D621-BAD0-48E7-99C1-AC05162BD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7A05BF-892A-461E-8DE7-3F9FB24F8D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6F086-CAF3-4B3F-8BEC-0E138D7AC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A067-5375-418F-96F9-7ED711EAA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3BF29-EA0A-4FDA-89E0-11670B102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66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AF708-EB72-4F6A-B69F-1FF77A6E1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0388C2-C079-46A9-A746-54FA81F3A2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B76D3-914C-4903-81B5-DE2D445CF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1A8FA0-8D90-4F3E-8F94-636706B38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C21241-6AAB-48EF-94D0-54FAB8DE9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9D0737-775E-4856-A577-2530EC00C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663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BCFEC-6835-4178-B3E4-D6CF9749E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571C0-03C8-4229-AACE-849B8E8117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4BC53B-1A84-4F8A-9B57-15BB8BD2D7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9F0683-207A-4F05-9E86-2CC73C09E2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145841-27E2-45A4-8E26-66EE63EF26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17CC39-AB37-47BC-B839-29CC37E8E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CF8F0F-76F0-4CB8-BA27-5CA634BC2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3F6E7E-6C4C-4CA4-85AE-1B7934D5C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506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4E342-B57D-4AE0-9E57-1880263DD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6DF44B-EA4A-436F-81B7-BFB0162DA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3EB75D-8ABD-4B78-AC70-B7B903D81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89A035-F794-4898-BEE0-7821AEF49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140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B365AC-AFC9-460C-8CEE-B5EB49CEF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375CEC-B05B-482C-B13E-54A9B425B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CECCA7-2020-4B32-9863-ECA4C8EE0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269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87DBE-ACB7-43BA-9923-8CDBB22A4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7A135B-C20F-42E6-BEF2-5C72E60533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513C4E-8018-479C-B4A4-B01B5004F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FDFB3F-5185-47EA-9D3B-4BBFA66B5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7D16B9-918B-4DEF-A657-6E16A812D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8ADD8F-C563-43B6-83B9-36A18EF7D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654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32A40-BC88-424A-9486-34180E145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606C5B-68E5-4A1A-8089-E1265DD3C4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A767A5-60DE-491A-B6C0-A70118EDF8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611032-9548-4939-B636-788071FCC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14099E-EF70-4938-9BE8-310C0B64E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7FFBAC-2247-4270-92C7-E5099DC64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46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159BB-1323-4CE0-9566-E86F87636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2E6A7C-55AF-40A6-91ED-51FF080F8B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F83CE-4095-4087-AEC5-6F288C010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338701-5D62-42B2-B788-B96415300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EDDAA-F590-4AED-8ADC-57081410F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178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B45E68-D2B5-4FF8-9AFE-D6A08B6B5A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CF8F6B-0D6D-4632-AAC5-F0BFA2ED2F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775DE-B60B-420D-A5BA-E1CD1A2FA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B57798-C67A-40DE-967D-D446F7E8D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DF5C9A-29D2-49F1-BE86-60CA5B26A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595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>
            <a:extLst>
              <a:ext uri="{FF2B5EF4-FFF2-40B4-BE49-F238E27FC236}">
                <a16:creationId xmlns:a16="http://schemas.microsoft.com/office/drawing/2014/main" id="{389D856C-067B-4DEA-8DD6-914E19C20F87}"/>
              </a:ext>
            </a:extLst>
          </p:cNvPr>
          <p:cNvSpPr>
            <a:spLocks/>
          </p:cNvSpPr>
          <p:nvPr userDrawn="1"/>
        </p:nvSpPr>
        <p:spPr bwMode="auto">
          <a:xfrm>
            <a:off x="711201" y="1147234"/>
            <a:ext cx="10646833" cy="46567"/>
          </a:xfrm>
          <a:custGeom>
            <a:avLst/>
            <a:gdLst>
              <a:gd name="T0" fmla="*/ 0 w 8352155"/>
              <a:gd name="T1" fmla="*/ 0 h 45719"/>
              <a:gd name="T2" fmla="*/ 6377997 w 8352155"/>
              <a:gd name="T3" fmla="*/ 0 h 4571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352155" h="45719">
                <a:moveTo>
                  <a:pt x="0" y="0"/>
                </a:moveTo>
                <a:lnTo>
                  <a:pt x="8351901" y="0"/>
                </a:lnTo>
              </a:path>
            </a:pathLst>
          </a:custGeom>
          <a:noFill/>
          <a:ln w="6350">
            <a:solidFill>
              <a:srgbClr val="23358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GB" sz="24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711201" y="584200"/>
            <a:ext cx="10708217" cy="451405"/>
          </a:xfrm>
        </p:spPr>
        <p:txBody>
          <a:bodyPr/>
          <a:lstStyle>
            <a:lvl1pPr>
              <a:defRPr sz="2933" b="1" i="0" spc="-60" baseline="0">
                <a:solidFill>
                  <a:srgbClr val="233588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711200" y="1422400"/>
            <a:ext cx="10708216" cy="287259"/>
          </a:xfrm>
        </p:spPr>
        <p:txBody>
          <a:bodyPr/>
          <a:lstStyle>
            <a:lvl1pPr>
              <a:defRPr sz="1867" spc="-20" baseline="0">
                <a:latin typeface="Arial" charset="0"/>
                <a:ea typeface="Arial" charset="0"/>
                <a:cs typeface="Arial" charset="0"/>
              </a:defRPr>
            </a:lvl1pPr>
            <a:lvl2pPr marL="3600">
              <a:defRPr sz="1867">
                <a:latin typeface="Arial" charset="0"/>
                <a:ea typeface="Arial" charset="0"/>
                <a:cs typeface="Arial" charset="0"/>
              </a:defRPr>
            </a:lvl2pPr>
            <a:lvl3pPr>
              <a:defRPr sz="1867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r>
              <a:rPr lang="en-US" altLang="x-none" dirty="0"/>
              <a:t>Click to edit Master text styles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060F1E-F237-47DF-BBDD-AF69305269DF}"/>
              </a:ext>
            </a:extLst>
          </p:cNvPr>
          <p:cNvSpPr txBox="1"/>
          <p:nvPr userDrawn="1"/>
        </p:nvSpPr>
        <p:spPr>
          <a:xfrm>
            <a:off x="9648395" y="6273801"/>
            <a:ext cx="2304256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67" dirty="0">
                <a:latin typeface="Arial" panose="020B0604020202020204" pitchFamily="34" charset="0"/>
                <a:cs typeface="Arial" panose="020B0604020202020204" pitchFamily="34" charset="0"/>
              </a:rPr>
              <a:t>© OCR 2021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E20C7B-0FD4-4642-9AD2-15691A47A1A4}"/>
              </a:ext>
            </a:extLst>
          </p:cNvPr>
          <p:cNvSpPr txBox="1"/>
          <p:nvPr userDrawn="1"/>
        </p:nvSpPr>
        <p:spPr>
          <a:xfrm>
            <a:off x="623392" y="6273801"/>
            <a:ext cx="4992555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67" dirty="0">
                <a:latin typeface="Arial" panose="020B0604020202020204" pitchFamily="34" charset="0"/>
                <a:cs typeface="Arial" panose="020B0604020202020204" pitchFamily="34" charset="0"/>
              </a:rPr>
              <a:t>Cambridge Nationals Level 1/2 Sport Studies Unit R052</a:t>
            </a:r>
          </a:p>
        </p:txBody>
      </p:sp>
    </p:spTree>
    <p:extLst>
      <p:ext uri="{BB962C8B-B14F-4D97-AF65-F5344CB8AC3E}">
        <p14:creationId xmlns:p14="http://schemas.microsoft.com/office/powerpoint/2010/main" val="197053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  <p15:guide id="3" pos="5581">
          <p15:clr>
            <a:srgbClr val="FBAE40"/>
          </p15:clr>
        </p15:guide>
        <p15:guide id="4" orient="horz" pos="2844">
          <p15:clr>
            <a:srgbClr val="FBAE40"/>
          </p15:clr>
        </p15:guide>
        <p15:guide id="6" pos="541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54D5FC-A843-457E-9612-F8D48F146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690D6F-2B88-41F0-AD55-E376DFF65A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4CE25-7E93-4738-871B-86A7F8AB53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61796-0E35-471B-BC21-C7CE528CB1BE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33E4EC-65B3-4F41-9744-6DF708AF08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341032-2126-4A5F-A900-93379845B8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7B889-1B9E-4198-BA98-E20F5D3C9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815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image" Target="../media/image2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.xm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customXml" Target="../ink/ink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BB149B8-325D-4886-9AB8-C4AC3E86AED7}"/>
              </a:ext>
            </a:extLst>
          </p:cNvPr>
          <p:cNvSpPr/>
          <p:nvPr/>
        </p:nvSpPr>
        <p:spPr>
          <a:xfrm>
            <a:off x="587231" y="1289700"/>
            <a:ext cx="109476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u="sng" dirty="0"/>
              <a:t>Unit R051:Contemporary Issues in Sport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1ABC6FD1-508E-47A6-A446-F530C93F9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67104"/>
            <a:ext cx="4829175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97EB47-AE67-4A69-A8DC-DEFB64F82FD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15413" y="2948947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>
            <a:no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1pPr>
            <a:lvl2pPr marL="342900"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defTabSz="1219170"/>
            <a:r>
              <a:rPr lang="en-GB" sz="1867" b="1" dirty="0">
                <a:solidFill>
                  <a:srgbClr val="233588"/>
                </a:solidFill>
              </a:rPr>
              <a:t>Contents</a:t>
            </a:r>
            <a:endParaRPr lang="en-GB" sz="1867" kern="0" dirty="0"/>
          </a:p>
          <a:p>
            <a:pPr defTabSz="1219170"/>
            <a:endParaRPr lang="en-GB" sz="1867" kern="0" dirty="0"/>
          </a:p>
          <a:p>
            <a:r>
              <a:rPr lang="en-US" sz="1867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Learning Outcome 1 – understand the issues which affect participation in sport</a:t>
            </a:r>
          </a:p>
          <a:p>
            <a:endParaRPr lang="en-US" sz="18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67" dirty="0">
                <a:latin typeface="Arial" panose="020B0604020202020204" pitchFamily="34" charset="0"/>
                <a:cs typeface="Arial" panose="020B0604020202020204" pitchFamily="34" charset="0"/>
              </a:rPr>
              <a:t>Learning Outcome 2 – know about the role of sport in promoting values</a:t>
            </a:r>
          </a:p>
          <a:p>
            <a:endParaRPr lang="en-US" sz="18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67" dirty="0">
                <a:latin typeface="Arial" panose="020B0604020202020204" pitchFamily="34" charset="0"/>
                <a:cs typeface="Arial" panose="020B0604020202020204" pitchFamily="34" charset="0"/>
              </a:rPr>
              <a:t>Learning Outcome 3 – understand the importance of hosting major sporting events</a:t>
            </a:r>
          </a:p>
          <a:p>
            <a:endParaRPr lang="en-US" sz="1867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67" dirty="0">
                <a:latin typeface="Arial" panose="020B0604020202020204" pitchFamily="34" charset="0"/>
                <a:cs typeface="Arial" panose="020B0604020202020204" pitchFamily="34" charset="0"/>
              </a:rPr>
              <a:t>Learning Outcome 4 – know about the role of national governing bodies in sport.</a:t>
            </a:r>
          </a:p>
        </p:txBody>
      </p:sp>
    </p:spTree>
    <p:extLst>
      <p:ext uri="{BB962C8B-B14F-4D97-AF65-F5344CB8AC3E}">
        <p14:creationId xmlns:p14="http://schemas.microsoft.com/office/powerpoint/2010/main" val="1990011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BB149B8-325D-4886-9AB8-C4AC3E86AED7}"/>
              </a:ext>
            </a:extLst>
          </p:cNvPr>
          <p:cNvSpPr/>
          <p:nvPr/>
        </p:nvSpPr>
        <p:spPr>
          <a:xfrm>
            <a:off x="587231" y="1289700"/>
            <a:ext cx="109476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u="sng" dirty="0"/>
              <a:t>Unit R051:Contemporary Issues in Sport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1ABC6FD1-508E-47A6-A446-F530C93F9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67104"/>
            <a:ext cx="4829175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97EB47-AE67-4A69-A8DC-DEFB64F82FD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15855" y="3028891"/>
            <a:ext cx="9144000" cy="976173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>
            <a:no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1pPr>
            <a:lvl2pPr marL="342900"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67" b="1" u="sng" dirty="0">
                <a:latin typeface="Arial" panose="020B0604020202020204" pitchFamily="34" charset="0"/>
                <a:cs typeface="Arial" panose="020B0604020202020204" pitchFamily="34" charset="0"/>
              </a:rPr>
              <a:t>Learning Outcome 1 – Understand the issues which affect participation in sport</a:t>
            </a:r>
            <a:br>
              <a:rPr lang="en-US" sz="1867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867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67" b="1" u="sng" dirty="0">
                <a:latin typeface="Arial" panose="020B0604020202020204" pitchFamily="34" charset="0"/>
                <a:cs typeface="Arial" panose="020B0604020202020204" pitchFamily="34" charset="0"/>
              </a:rPr>
              <a:t>Factors Impacting the popularity of sports in the UK</a:t>
            </a:r>
            <a:br>
              <a:rPr lang="en-GB" sz="1867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867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6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275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2283" y="622961"/>
            <a:ext cx="6610649" cy="1143000"/>
          </a:xfrm>
        </p:spPr>
        <p:txBody>
          <a:bodyPr/>
          <a:lstStyle/>
          <a:p>
            <a:r>
              <a:rPr lang="en-GB" dirty="0"/>
              <a:t>Self assess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A5A122-0BD2-40B0-B9F0-669F480252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219" y="-4763"/>
            <a:ext cx="6437933" cy="8291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B505A1-6266-4A92-ABE0-B4E2C874E8C6}"/>
              </a:ext>
            </a:extLst>
          </p:cNvPr>
          <p:cNvPicPr/>
          <p:nvPr/>
        </p:nvPicPr>
        <p:blipFill rotWithShape="1">
          <a:blip r:embed="rId4"/>
          <a:srcRect l="30744" t="38112" r="32861" b="13138"/>
          <a:stretch/>
        </p:blipFill>
        <p:spPr bwMode="auto">
          <a:xfrm>
            <a:off x="7042021" y="1086658"/>
            <a:ext cx="4470036" cy="43903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C08DC9-2909-4786-BDB5-0F97185F1F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371" y="1380953"/>
            <a:ext cx="6618717" cy="399817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8EEC2E78-EB70-487C-A054-58AA9CE56FED}"/>
                  </a:ext>
                </a:extLst>
              </p14:cNvPr>
              <p14:cNvContentPartPr/>
              <p14:nvPr/>
            </p14:nvContentPartPr>
            <p14:xfrm>
              <a:off x="7042021" y="1898650"/>
              <a:ext cx="2525183" cy="91017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8EEC2E78-EB70-487C-A054-58AA9CE56FE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988018" y="1790725"/>
                <a:ext cx="2632829" cy="3065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41F9C68A-A5DE-462A-BF35-A1C83338C2EE}"/>
                  </a:ext>
                </a:extLst>
              </p14:cNvPr>
              <p14:cNvContentPartPr/>
              <p14:nvPr/>
            </p14:nvContentPartPr>
            <p14:xfrm>
              <a:off x="7048106" y="2122356"/>
              <a:ext cx="2525183" cy="91017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41F9C68A-A5DE-462A-BF35-A1C83338C2E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994103" y="2014431"/>
                <a:ext cx="2632829" cy="3065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7FA2D575-4EF8-4152-9356-5ABF2AF703E0}"/>
                  </a:ext>
                </a:extLst>
              </p14:cNvPr>
              <p14:cNvContentPartPr/>
              <p14:nvPr/>
            </p14:nvContentPartPr>
            <p14:xfrm>
              <a:off x="7026359" y="2416652"/>
              <a:ext cx="2525183" cy="91017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7FA2D575-4EF8-4152-9356-5ABF2AF703E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972356" y="2308727"/>
                <a:ext cx="2632829" cy="30650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94944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817461" y="1412777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Mock Exam Question Focus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22CA39B-553E-4B2A-A07C-B1861EF43340}"/>
              </a:ext>
            </a:extLst>
          </p:cNvPr>
          <p:cNvSpPr txBox="1">
            <a:spLocks/>
          </p:cNvSpPr>
          <p:nvPr/>
        </p:nvSpPr>
        <p:spPr>
          <a:xfrm>
            <a:off x="782657" y="1796819"/>
            <a:ext cx="10972800" cy="4032448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585">
              <a:buNone/>
              <a:defRPr/>
            </a:pPr>
            <a:r>
              <a:rPr lang="en-GB" dirty="0">
                <a:solidFill>
                  <a:sysClr val="windowText" lastClr="000000"/>
                </a:solidFill>
                <a:latin typeface="Calibri"/>
              </a:rPr>
              <a:t>Q18.</a:t>
            </a:r>
          </a:p>
          <a:p>
            <a:pPr marL="0" indent="0">
              <a:buNone/>
              <a:defRPr/>
            </a:pPr>
            <a:r>
              <a:rPr lang="en-GB" dirty="0">
                <a:solidFill>
                  <a:sysClr val="windowText" lastClr="000000"/>
                </a:solidFill>
                <a:latin typeface="Calibri"/>
              </a:rPr>
              <a:t>Discuss the influence of the media on the popularity of sport. </a:t>
            </a:r>
          </a:p>
          <a:p>
            <a:pPr marL="0" indent="0">
              <a:buNone/>
              <a:defRPr/>
            </a:pPr>
            <a:r>
              <a:rPr lang="en-GB" dirty="0">
                <a:solidFill>
                  <a:sysClr val="windowText" lastClr="000000"/>
                </a:solidFill>
                <a:latin typeface="Calibri"/>
              </a:rPr>
              <a:t>(8 marks)</a:t>
            </a:r>
          </a:p>
          <a:p>
            <a:pPr marL="0" indent="0">
              <a:buNone/>
              <a:defRPr/>
            </a:pPr>
            <a:endParaRPr lang="en-GB" dirty="0">
              <a:solidFill>
                <a:sysClr val="windowText" lastClr="000000"/>
              </a:solidFill>
              <a:latin typeface="Calibri"/>
            </a:endParaRPr>
          </a:p>
          <a:p>
            <a:pPr marL="0" indent="0">
              <a:buNone/>
              <a:defRPr/>
            </a:pPr>
            <a:r>
              <a:rPr lang="en-GB" b="1" u="sng" dirty="0">
                <a:solidFill>
                  <a:sysClr val="windowText" lastClr="000000"/>
                </a:solidFill>
                <a:latin typeface="Calibri"/>
              </a:rPr>
              <a:t>Highlight and annotate the question with key words. </a:t>
            </a:r>
          </a:p>
          <a:p>
            <a:pPr marL="0" indent="0">
              <a:buNone/>
              <a:defRPr/>
            </a:pPr>
            <a:endParaRPr lang="en-GB" dirty="0">
              <a:solidFill>
                <a:sysClr val="windowText" lastClr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1786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817461" y="1412776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 Question Focus – How to structure an answer to an 8 mark question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BBA2B5-0C57-4E92-9684-445AD2601F40}"/>
              </a:ext>
            </a:extLst>
          </p:cNvPr>
          <p:cNvSpPr/>
          <p:nvPr/>
        </p:nvSpPr>
        <p:spPr>
          <a:xfrm>
            <a:off x="416155" y="1988841"/>
            <a:ext cx="11359688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Discuss</a:t>
            </a:r>
            <a:r>
              <a:rPr lang="en-GB" sz="3200" dirty="0">
                <a:solidFill>
                  <a:sysClr val="windowText" lastClr="000000"/>
                </a:solidFill>
              </a:rPr>
              <a:t> the </a:t>
            </a:r>
            <a:r>
              <a:rPr lang="en-GB" sz="3200" dirty="0">
                <a:solidFill>
                  <a:schemeClr val="accent1"/>
                </a:solidFill>
              </a:rPr>
              <a:t>influence of the media </a:t>
            </a:r>
            <a:r>
              <a:rPr lang="en-GB" sz="3200" dirty="0">
                <a:solidFill>
                  <a:sysClr val="windowText" lastClr="000000"/>
                </a:solidFill>
              </a:rPr>
              <a:t>on the </a:t>
            </a:r>
            <a:r>
              <a:rPr lang="en-GB" sz="3200" dirty="0">
                <a:solidFill>
                  <a:srgbClr val="00B050"/>
                </a:solidFill>
              </a:rPr>
              <a:t>popularity</a:t>
            </a:r>
            <a:r>
              <a:rPr lang="en-GB" sz="3200" dirty="0">
                <a:solidFill>
                  <a:sysClr val="windowText" lastClr="000000"/>
                </a:solidFill>
              </a:rPr>
              <a:t> of </a:t>
            </a:r>
            <a:r>
              <a:rPr lang="en-GB" sz="3200" dirty="0">
                <a:solidFill>
                  <a:srgbClr val="FF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sports</a:t>
            </a:r>
            <a:r>
              <a:rPr lang="en-GB" sz="3200" dirty="0">
                <a:solidFill>
                  <a:sysClr val="windowText" lastClr="000000"/>
                </a:solidFill>
              </a:rPr>
              <a:t>. </a:t>
            </a:r>
            <a:r>
              <a:rPr lang="en-GB" sz="2400" b="1" u="sng" dirty="0">
                <a:latin typeface="Comic Sans MS" pitchFamily="66" charset="0"/>
              </a:rPr>
              <a:t>(8)</a:t>
            </a:r>
          </a:p>
          <a:p>
            <a:endParaRPr lang="en-GB" sz="2400" b="1" u="sng" dirty="0"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Discuss = </a:t>
            </a:r>
            <a:r>
              <a:rPr lang="en-GB" sz="2400" dirty="0">
                <a:latin typeface="Comic Sans MS" pitchFamily="66" charset="0"/>
              </a:rPr>
              <a:t>say why/because/ give reasons/good and bad points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3115D9"/>
                </a:solidFill>
                <a:latin typeface="Comic Sans MS" pitchFamily="66" charset="0"/>
              </a:rPr>
              <a:t>Influence of the media= </a:t>
            </a:r>
            <a:r>
              <a:rPr lang="en-GB" sz="2400" dirty="0">
                <a:latin typeface="Comic Sans MS" pitchFamily="66" charset="0"/>
              </a:rPr>
              <a:t>What does the media do to impact sport?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00B050"/>
                </a:solidFill>
                <a:latin typeface="Comic Sans MS" pitchFamily="66" charset="0"/>
              </a:rPr>
              <a:t>Popularity = </a:t>
            </a:r>
            <a:r>
              <a:rPr lang="en-GB" sz="2400" dirty="0">
                <a:latin typeface="Comic Sans MS" pitchFamily="66" charset="0"/>
              </a:rPr>
              <a:t>positive/negative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FF0066"/>
                </a:solidFill>
                <a:latin typeface="Comic Sans MS" pitchFamily="66" charset="0"/>
              </a:rPr>
              <a:t>Sports = </a:t>
            </a:r>
            <a:r>
              <a:rPr lang="en-GB" sz="2400" dirty="0">
                <a:latin typeface="Comic Sans MS" pitchFamily="66" charset="0"/>
              </a:rPr>
              <a:t>more than 1 sporting example	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5966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159025" y="1168720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 Question Focus – Mark Scheme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8B69264-1EEB-4C86-851D-560B6D080DD3}"/>
              </a:ext>
            </a:extLst>
          </p:cNvPr>
          <p:cNvSpPr/>
          <p:nvPr/>
        </p:nvSpPr>
        <p:spPr>
          <a:xfrm>
            <a:off x="53010" y="1454075"/>
            <a:ext cx="11979965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Level 3 (7–8 marks)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At the top of the level candidates show a </a:t>
            </a:r>
            <a:r>
              <a:rPr lang="en-GB" sz="1600" b="1" dirty="0">
                <a:latin typeface="Helvetica" panose="020B0604020202020204" pitchFamily="34" charset="0"/>
                <a:ea typeface="Times New Roman" panose="02020603050405020304" pitchFamily="18" charset="0"/>
              </a:rPr>
              <a:t>well-developed understanding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of the </a:t>
            </a:r>
            <a:r>
              <a:rPr lang="en-GB" sz="1600" b="1" dirty="0">
                <a:latin typeface="Helvetica" panose="020B0604020202020204" pitchFamily="34" charset="0"/>
                <a:ea typeface="Times New Roman" panose="02020603050405020304" pitchFamily="18" charset="0"/>
              </a:rPr>
              <a:t>relationship between media coverage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and </a:t>
            </a:r>
            <a:r>
              <a:rPr lang="en-GB" sz="1600" b="1" dirty="0">
                <a:latin typeface="Helvetica" panose="020B0604020202020204" pitchFamily="34" charset="0"/>
                <a:ea typeface="Times New Roman" panose="02020603050405020304" pitchFamily="18" charset="0"/>
              </a:rPr>
              <a:t>participation/ popularity/spectatorship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.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At the top of the level candidates will discuss </a:t>
            </a:r>
            <a:r>
              <a:rPr lang="en-GB" sz="1600" b="1" dirty="0"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both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 the </a:t>
            </a:r>
            <a:r>
              <a:rPr lang="en-GB" sz="1600" b="1" dirty="0">
                <a:solidFill>
                  <a:srgbClr val="FF0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positive and negative impact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media can have on the popularity/spectatorship/participation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To access this level candidates are able to give at least </a:t>
            </a:r>
            <a:r>
              <a:rPr lang="en-GB" sz="1600" b="1" dirty="0"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three knowledge</a:t>
            </a:r>
            <a:r>
              <a:rPr lang="en-GB" sz="1600" dirty="0"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points and </a:t>
            </a:r>
            <a:r>
              <a:rPr lang="en-GB" sz="1600" b="1" dirty="0"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three examples</a:t>
            </a:r>
            <a:r>
              <a:rPr lang="en-GB" sz="1600" dirty="0"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from sport that show that media coverage can affect popularity/participation/ spectatorship.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b="1" dirty="0">
                <a:highlight>
                  <a:srgbClr val="00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Level 2 (4–6 marks)</a:t>
            </a:r>
            <a:br>
              <a:rPr lang="en-GB" sz="1600" dirty="0">
                <a:highlight>
                  <a:srgbClr val="00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Candidates show </a:t>
            </a:r>
            <a:r>
              <a:rPr lang="en-GB" sz="1600" b="1" dirty="0">
                <a:latin typeface="Helvetica" panose="020B0604020202020204" pitchFamily="34" charset="0"/>
                <a:ea typeface="Times New Roman" panose="02020603050405020304" pitchFamily="18" charset="0"/>
              </a:rPr>
              <a:t>an understanding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of the </a:t>
            </a:r>
            <a:r>
              <a:rPr lang="en-GB" sz="1600" b="1" dirty="0">
                <a:latin typeface="Helvetica" panose="020B0604020202020204" pitchFamily="34" charset="0"/>
                <a:ea typeface="Times New Roman" panose="02020603050405020304" pitchFamily="18" charset="0"/>
              </a:rPr>
              <a:t>relationship between media coverage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and </a:t>
            </a:r>
            <a:r>
              <a:rPr lang="en-GB" sz="1600" b="1" dirty="0">
                <a:latin typeface="Helvetica" panose="020B0604020202020204" pitchFamily="34" charset="0"/>
                <a:ea typeface="Times New Roman" panose="02020603050405020304" pitchFamily="18" charset="0"/>
              </a:rPr>
              <a:t>increased popularity/participation/spectatorship.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At the top of the level candidates will discuss </a:t>
            </a:r>
            <a:r>
              <a:rPr lang="en-GB" sz="1600" b="1" dirty="0">
                <a:highlight>
                  <a:srgbClr val="00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both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 the </a:t>
            </a:r>
            <a:r>
              <a:rPr lang="en-GB" sz="1600" b="1" dirty="0">
                <a:solidFill>
                  <a:srgbClr val="FF0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positive and negative impact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media can have on the popularity/ participation/ spectatorship.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To access this level candidates are able to give at least </a:t>
            </a:r>
            <a:r>
              <a:rPr lang="en-GB" sz="1600" b="1" dirty="0">
                <a:highlight>
                  <a:srgbClr val="00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two knowledge</a:t>
            </a:r>
            <a:r>
              <a:rPr lang="en-GB" sz="1600" dirty="0">
                <a:highlight>
                  <a:srgbClr val="00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points and </a:t>
            </a:r>
            <a:r>
              <a:rPr lang="en-GB" sz="1600" b="1" dirty="0">
                <a:highlight>
                  <a:srgbClr val="00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two examples</a:t>
            </a:r>
            <a:r>
              <a:rPr lang="en-GB" sz="1600" dirty="0">
                <a:highlight>
                  <a:srgbClr val="00FF00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from sport that show that media coverage can affect popularity/participation/ spectatorship.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b="1" dirty="0">
                <a:highlight>
                  <a:srgbClr val="00FFFF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Level 1 (1–3 marks)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b="1" dirty="0">
                <a:latin typeface="Helvetica" panose="020B0604020202020204" pitchFamily="34" charset="0"/>
                <a:ea typeface="Times New Roman" panose="02020603050405020304" pitchFamily="18" charset="0"/>
              </a:rPr>
              <a:t>Basic understanding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that </a:t>
            </a:r>
            <a:r>
              <a:rPr lang="en-GB" sz="1600" b="1" dirty="0">
                <a:latin typeface="Helvetica" panose="020B0604020202020204" pitchFamily="34" charset="0"/>
                <a:ea typeface="Times New Roman" panose="02020603050405020304" pitchFamily="18" charset="0"/>
              </a:rPr>
              <a:t>more media coverage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results in </a:t>
            </a:r>
            <a:r>
              <a:rPr lang="en-GB" sz="1600" b="1" dirty="0">
                <a:latin typeface="Helvetica" panose="020B0604020202020204" pitchFamily="34" charset="0"/>
                <a:ea typeface="Times New Roman" panose="02020603050405020304" pitchFamily="18" charset="0"/>
              </a:rPr>
              <a:t>increased participation or spectatorship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.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At the top of this level candidates will be able to give at </a:t>
            </a:r>
            <a:r>
              <a:rPr lang="en-GB" sz="1600" dirty="0">
                <a:highlight>
                  <a:srgbClr val="00FFFF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least one knowledge 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point and </a:t>
            </a:r>
            <a:r>
              <a:rPr lang="en-GB" sz="1600" dirty="0">
                <a:highlight>
                  <a:srgbClr val="00FFFF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development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.</a:t>
            </a:r>
            <a:b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r>
              <a:rPr lang="en-GB" sz="1600" dirty="0">
                <a:highlight>
                  <a:srgbClr val="00FFFF"/>
                </a:highlight>
                <a:latin typeface="Helvetica" panose="020B0604020202020204" pitchFamily="34" charset="0"/>
                <a:ea typeface="Times New Roman" panose="02020603050405020304" pitchFamily="18" charset="0"/>
              </a:rPr>
              <a:t>Limited or no examples</a:t>
            </a:r>
            <a:r>
              <a:rPr lang="en-GB" sz="1600" dirty="0">
                <a:latin typeface="Helvetica" panose="020B0604020202020204" pitchFamily="34" charset="0"/>
                <a:ea typeface="Times New Roman" panose="02020603050405020304" pitchFamily="18" charset="0"/>
              </a:rPr>
              <a:t> used</a:t>
            </a:r>
            <a:br>
              <a:rPr lang="en-GB" dirty="0">
                <a:latin typeface="Helvetica" panose="020B0604020202020204" pitchFamily="34" charset="0"/>
                <a:ea typeface="Times New Roman" panose="02020603050405020304" pitchFamily="18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54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817461" y="1412777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 Question Focus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DA39EDE-EE9C-4296-949E-2E893D5060A4}"/>
              </a:ext>
            </a:extLst>
          </p:cNvPr>
          <p:cNvSpPr txBox="1">
            <a:spLocks/>
          </p:cNvSpPr>
          <p:nvPr/>
        </p:nvSpPr>
        <p:spPr>
          <a:xfrm>
            <a:off x="790691" y="1796819"/>
            <a:ext cx="10972800" cy="2543539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585">
              <a:buNone/>
              <a:defRPr/>
            </a:pPr>
            <a:r>
              <a:rPr lang="en-GB" sz="1867" dirty="0">
                <a:solidFill>
                  <a:sysClr val="windowText" lastClr="000000"/>
                </a:solidFill>
                <a:latin typeface="Calibri"/>
              </a:rPr>
              <a:t> </a:t>
            </a:r>
          </a:p>
          <a:p>
            <a:pPr marL="0" indent="0" defTabSz="609585">
              <a:buNone/>
              <a:defRPr/>
            </a:pPr>
            <a:r>
              <a:rPr lang="en-GB" sz="1867" dirty="0">
                <a:solidFill>
                  <a:sysClr val="windowText" lastClr="000000"/>
                </a:solidFill>
                <a:latin typeface="Calibri"/>
              </a:rPr>
              <a:t> </a:t>
            </a:r>
            <a:endParaRPr lang="en-GB" sz="4267" dirty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68B6E7-2A7A-45E3-B746-A26432D5B0B8}"/>
              </a:ext>
            </a:extLst>
          </p:cNvPr>
          <p:cNvSpPr/>
          <p:nvPr/>
        </p:nvSpPr>
        <p:spPr>
          <a:xfrm>
            <a:off x="832312" y="2028020"/>
            <a:ext cx="92961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Q18.</a:t>
            </a:r>
          </a:p>
          <a:p>
            <a:r>
              <a:rPr lang="en-GB" sz="3200" dirty="0">
                <a:solidFill>
                  <a:sysClr val="windowText" lastClr="000000"/>
                </a:solidFill>
              </a:rPr>
              <a:t>Discuss the influence of the media on the popularity of sports.</a:t>
            </a:r>
          </a:p>
          <a:p>
            <a:r>
              <a:rPr lang="en-GB" sz="3200" dirty="0"/>
              <a:t>(8 marks)</a:t>
            </a:r>
          </a:p>
          <a:p>
            <a:endParaRPr lang="en-GB" sz="3200" dirty="0"/>
          </a:p>
          <a:p>
            <a:r>
              <a:rPr lang="en-GB" sz="3200" b="1" u="sng" dirty="0"/>
              <a:t>Plan your answer in bullet points</a:t>
            </a:r>
          </a:p>
        </p:txBody>
      </p:sp>
    </p:spTree>
    <p:extLst>
      <p:ext uri="{BB962C8B-B14F-4D97-AF65-F5344CB8AC3E}">
        <p14:creationId xmlns:p14="http://schemas.microsoft.com/office/powerpoint/2010/main" val="25258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453429" y="1445962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 Question Focus – How to structure an answer to an 8 mark question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BBA2B5-0C57-4E92-9684-445AD2601F40}"/>
              </a:ext>
            </a:extLst>
          </p:cNvPr>
          <p:cNvSpPr/>
          <p:nvPr/>
        </p:nvSpPr>
        <p:spPr>
          <a:xfrm>
            <a:off x="453429" y="1733285"/>
            <a:ext cx="11359688" cy="591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Discuss</a:t>
            </a:r>
            <a:r>
              <a:rPr lang="en-GB" sz="2400" dirty="0">
                <a:solidFill>
                  <a:sysClr val="windowText" lastClr="000000"/>
                </a:solidFill>
              </a:rPr>
              <a:t> the </a:t>
            </a:r>
            <a:r>
              <a:rPr lang="en-GB" sz="2400" dirty="0">
                <a:solidFill>
                  <a:schemeClr val="accent1"/>
                </a:solidFill>
              </a:rPr>
              <a:t>influence of the media </a:t>
            </a:r>
            <a:r>
              <a:rPr lang="en-GB" sz="2400" dirty="0">
                <a:solidFill>
                  <a:sysClr val="windowText" lastClr="000000"/>
                </a:solidFill>
              </a:rPr>
              <a:t>on the </a:t>
            </a:r>
            <a:r>
              <a:rPr lang="en-GB" sz="2400" dirty="0">
                <a:solidFill>
                  <a:srgbClr val="00B050"/>
                </a:solidFill>
              </a:rPr>
              <a:t>popularity</a:t>
            </a:r>
            <a:r>
              <a:rPr lang="en-GB" sz="2400" dirty="0">
                <a:solidFill>
                  <a:sysClr val="windowText" lastClr="000000"/>
                </a:solidFill>
              </a:rPr>
              <a:t> of </a:t>
            </a:r>
            <a:r>
              <a:rPr lang="en-GB" sz="2400" dirty="0">
                <a:solidFill>
                  <a:srgbClr val="FF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sports</a:t>
            </a:r>
            <a:r>
              <a:rPr lang="en-GB" sz="2400" dirty="0">
                <a:solidFill>
                  <a:sysClr val="windowText" lastClr="000000"/>
                </a:solidFill>
              </a:rPr>
              <a:t>.</a:t>
            </a:r>
            <a:r>
              <a:rPr lang="en-GB" sz="2400" dirty="0">
                <a:latin typeface="Comic Sans MS" pitchFamily="66" charset="0"/>
              </a:rPr>
              <a:t>. </a:t>
            </a:r>
            <a:r>
              <a:rPr lang="en-GB" sz="2400" b="1" u="sng" dirty="0">
                <a:latin typeface="Comic Sans MS" pitchFamily="66" charset="0"/>
              </a:rPr>
              <a:t>(8)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GB" sz="2400" b="1" u="sng" dirty="0">
              <a:latin typeface="Comic Sans MS" pitchFamily="66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70C0"/>
                </a:solidFill>
                <a:latin typeface="Comic Sans MS" pitchFamily="66" charset="0"/>
              </a:rPr>
              <a:t>Knowledge Point 1 = 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B050"/>
                </a:solidFill>
                <a:latin typeface="Comic Sans MS" pitchFamily="66" charset="0"/>
              </a:rPr>
              <a:t>Development of Knowledge = 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0000"/>
                </a:solidFill>
                <a:latin typeface="Comic Sans MS" pitchFamily="66" charset="0"/>
              </a:rPr>
              <a:t>Positive or negative influence =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3399"/>
                </a:solidFill>
                <a:latin typeface="Comic Sans MS" pitchFamily="66" charset="0"/>
              </a:rPr>
              <a:t>Sporting Example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FF3399"/>
              </a:solidFill>
              <a:latin typeface="Comic Sans MS" pitchFamily="66" charset="0"/>
            </a:endParaRPr>
          </a:p>
          <a:p>
            <a:pPr marL="380990" lvl="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70C0"/>
                </a:solidFill>
                <a:latin typeface="Comic Sans MS" pitchFamily="66" charset="0"/>
              </a:rPr>
              <a:t>Knowledge Point 2 = </a:t>
            </a:r>
          </a:p>
          <a:p>
            <a:pPr marL="380990" lvl="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B050"/>
                </a:solidFill>
                <a:latin typeface="Comic Sans MS" pitchFamily="66" charset="0"/>
              </a:rPr>
              <a:t>Development of Knowledge = </a:t>
            </a:r>
          </a:p>
          <a:p>
            <a:pPr marL="380990" lvl="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0000"/>
                </a:solidFill>
                <a:latin typeface="Comic Sans MS" pitchFamily="66" charset="0"/>
              </a:rPr>
              <a:t>Positive or negative influence (if positive in paragraph 1 must be negative in paragraph 2) =</a:t>
            </a:r>
          </a:p>
          <a:p>
            <a:pPr marL="380990" lvl="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3399"/>
                </a:solidFill>
                <a:latin typeface="Comic Sans MS" pitchFamily="66" charset="0"/>
              </a:rPr>
              <a:t>Sporting Example</a:t>
            </a:r>
          </a:p>
          <a:p>
            <a:endParaRPr lang="en-GB" sz="1600" dirty="0">
              <a:latin typeface="Comic Sans MS" pitchFamily="66" charset="0"/>
            </a:endParaRPr>
          </a:p>
          <a:p>
            <a:pPr marL="380990" lvl="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70C0"/>
                </a:solidFill>
                <a:latin typeface="Comic Sans MS" pitchFamily="66" charset="0"/>
              </a:rPr>
              <a:t>Knowledge Point 3 = </a:t>
            </a:r>
          </a:p>
          <a:p>
            <a:pPr marL="380990" lvl="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B050"/>
                </a:solidFill>
                <a:latin typeface="Comic Sans MS" pitchFamily="66" charset="0"/>
              </a:rPr>
              <a:t>Development of Knowledge = </a:t>
            </a:r>
          </a:p>
          <a:p>
            <a:pPr marL="380990" lvl="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0000"/>
                </a:solidFill>
                <a:latin typeface="Comic Sans MS" pitchFamily="66" charset="0"/>
              </a:rPr>
              <a:t>Positive or negative influence =</a:t>
            </a:r>
          </a:p>
          <a:p>
            <a:pPr marL="380990" lvl="0" indent="-38099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FF3399"/>
                </a:solidFill>
                <a:latin typeface="Comic Sans MS" pitchFamily="66" charset="0"/>
              </a:rPr>
              <a:t>Sporting Example</a:t>
            </a:r>
          </a:p>
          <a:p>
            <a:endParaRPr lang="en-GB" sz="1600" dirty="0">
              <a:latin typeface="Comic Sans MS" pitchFamily="66" charset="0"/>
            </a:endParaRPr>
          </a:p>
          <a:p>
            <a:r>
              <a:rPr lang="en-GB" sz="2133" dirty="0">
                <a:latin typeface="Comic Sans MS" pitchFamily="66" charset="0"/>
              </a:rPr>
              <a:t>	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GB" sz="2133" dirty="0">
              <a:latin typeface="Comic Sans MS" pitchFamily="66" charset="0"/>
            </a:endParaRPr>
          </a:p>
          <a:p>
            <a:r>
              <a:rPr lang="en-GB" sz="2400" dirty="0">
                <a:latin typeface="Comic Sans MS" pitchFamily="66" charset="0"/>
              </a:rPr>
              <a:t>	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4784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817461" y="1412777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 Question Focus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2C207C-7B7B-4059-81A1-55C0353456D2}"/>
              </a:ext>
            </a:extLst>
          </p:cNvPr>
          <p:cNvSpPr/>
          <p:nvPr/>
        </p:nvSpPr>
        <p:spPr>
          <a:xfrm>
            <a:off x="832312" y="2028020"/>
            <a:ext cx="92961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Q1.</a:t>
            </a:r>
          </a:p>
          <a:p>
            <a:r>
              <a:rPr lang="en-GB" sz="3200" dirty="0">
                <a:solidFill>
                  <a:sysClr val="windowText" lastClr="000000"/>
                </a:solidFill>
              </a:rPr>
              <a:t>Discuss the influence of the media on the popularity of sports</a:t>
            </a:r>
            <a:r>
              <a:rPr lang="en-GB" sz="3200" dirty="0"/>
              <a:t>. </a:t>
            </a:r>
          </a:p>
          <a:p>
            <a:r>
              <a:rPr lang="en-GB" sz="3200" dirty="0"/>
              <a:t>(8 marks)</a:t>
            </a:r>
          </a:p>
          <a:p>
            <a:endParaRPr lang="en-GB" sz="3200" dirty="0"/>
          </a:p>
          <a:p>
            <a:r>
              <a:rPr lang="en-GB" sz="3200" b="1" u="sng" dirty="0"/>
              <a:t>Now answer the question</a:t>
            </a:r>
          </a:p>
        </p:txBody>
      </p:sp>
    </p:spTree>
    <p:extLst>
      <p:ext uri="{BB962C8B-B14F-4D97-AF65-F5344CB8AC3E}">
        <p14:creationId xmlns:p14="http://schemas.microsoft.com/office/powerpoint/2010/main" val="178446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527382" y="1187074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 Question Focus – Answers – Peer Mark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A231A6-01BD-4F0E-BBE8-9B995F0E00D7}"/>
              </a:ext>
            </a:extLst>
          </p:cNvPr>
          <p:cNvSpPr/>
          <p:nvPr/>
        </p:nvSpPr>
        <p:spPr>
          <a:xfrm>
            <a:off x="145412" y="1408955"/>
            <a:ext cx="1135968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FF0000"/>
                </a:solidFill>
              </a:rPr>
              <a:t>Positive</a:t>
            </a:r>
          </a:p>
          <a:p>
            <a:r>
              <a:rPr lang="en-GB" dirty="0"/>
              <a:t>1.</a:t>
            </a:r>
          </a:p>
          <a:p>
            <a:r>
              <a:rPr lang="en-GB" dirty="0">
                <a:solidFill>
                  <a:schemeClr val="accent1"/>
                </a:solidFill>
              </a:rPr>
              <a:t>(</a:t>
            </a:r>
            <a:r>
              <a:rPr lang="en-GB" b="1" dirty="0">
                <a:solidFill>
                  <a:schemeClr val="accent1"/>
                </a:solidFill>
              </a:rPr>
              <a:t>More) media coverage raises the profile of the sport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Raises awareness among potential participants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Makes sport more popular/increases participation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FF3399"/>
                </a:solidFill>
              </a:rPr>
              <a:t>E.g. Cycling post-Olympic coverage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2.</a:t>
            </a:r>
          </a:p>
          <a:p>
            <a:r>
              <a:rPr lang="en-GB" dirty="0"/>
              <a:t> </a:t>
            </a:r>
            <a:r>
              <a:rPr lang="en-GB" b="1" dirty="0">
                <a:solidFill>
                  <a:schemeClr val="accent1"/>
                </a:solidFill>
              </a:rPr>
              <a:t>Increased funding from sponsorship/ media rights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Many current sports initiatives are funded through the sale of media rights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More money to sport can help increase popularity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FF3399"/>
                </a:solidFill>
              </a:rPr>
              <a:t>E.g. Media rights for football generate huge revenues some of which are invested in ‘grass roots’ initiatives.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3.</a:t>
            </a:r>
          </a:p>
          <a:p>
            <a:r>
              <a:rPr lang="en-GB" dirty="0"/>
              <a:t> </a:t>
            </a:r>
            <a:r>
              <a:rPr lang="en-GB" dirty="0">
                <a:solidFill>
                  <a:schemeClr val="accent1"/>
                </a:solidFill>
              </a:rPr>
              <a:t>(</a:t>
            </a:r>
            <a:r>
              <a:rPr lang="en-GB" b="1" dirty="0">
                <a:solidFill>
                  <a:schemeClr val="accent1"/>
                </a:solidFill>
              </a:rPr>
              <a:t>Increased media coverage) can increase opportunities for watching sport/spectatorship making it more popular</a:t>
            </a:r>
            <a:r>
              <a:rPr lang="en-GB" dirty="0"/>
              <a:t>.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Increased media coverage enables more people to watch sport</a:t>
            </a:r>
          </a:p>
          <a:p>
            <a:r>
              <a:rPr lang="en-GB" dirty="0">
                <a:solidFill>
                  <a:srgbClr val="00B050"/>
                </a:solidFill>
              </a:rPr>
              <a:t>·         Increases awareness of opportunities to spectate at live sports events.</a:t>
            </a:r>
          </a:p>
          <a:p>
            <a:r>
              <a:rPr lang="en-GB" dirty="0">
                <a:solidFill>
                  <a:srgbClr val="00B050"/>
                </a:solidFill>
              </a:rPr>
              <a:t>·         Increased awareness of the rules of the sport</a:t>
            </a:r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6266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527382" y="1187074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 Question Focus – Answers – Peer Mark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EE35977-E5F4-4FC2-93E2-CC2DE416D9A0}"/>
              </a:ext>
            </a:extLst>
          </p:cNvPr>
          <p:cNvSpPr/>
          <p:nvPr/>
        </p:nvSpPr>
        <p:spPr>
          <a:xfrm>
            <a:off x="318052" y="1703304"/>
            <a:ext cx="1155589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4.</a:t>
            </a:r>
          </a:p>
          <a:p>
            <a:r>
              <a:rPr lang="en-GB" dirty="0"/>
              <a:t> </a:t>
            </a:r>
            <a:r>
              <a:rPr lang="en-GB" dirty="0">
                <a:solidFill>
                  <a:srgbClr val="0070C0"/>
                </a:solidFill>
              </a:rPr>
              <a:t>Media raises awareness of where to play sport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Promotion of sports facilities in the media raises awareness of where people can play sport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FF3399"/>
                </a:solidFill>
              </a:rPr>
              <a:t>E.g. where national standard facilities are located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5.</a:t>
            </a:r>
          </a:p>
          <a:p>
            <a:r>
              <a:rPr lang="en-GB" dirty="0"/>
              <a:t> </a:t>
            </a:r>
            <a:r>
              <a:rPr lang="en-GB" dirty="0">
                <a:solidFill>
                  <a:srgbClr val="0070C0"/>
                </a:solidFill>
              </a:rPr>
              <a:t>Promotes role models/high profile sports performers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Role models promoted through extensive media coverage can inspire more people to take part in sport</a:t>
            </a:r>
          </a:p>
          <a:p>
            <a:r>
              <a:rPr lang="en-GB" dirty="0">
                <a:solidFill>
                  <a:srgbClr val="FF3399"/>
                </a:solidFill>
              </a:rPr>
              <a:t>·         E.g. Usain Bolt</a:t>
            </a:r>
          </a:p>
          <a:p>
            <a:r>
              <a:rPr lang="en-GB" dirty="0"/>
              <a:t>6.</a:t>
            </a:r>
          </a:p>
          <a:p>
            <a:r>
              <a:rPr lang="en-GB" dirty="0"/>
              <a:t> </a:t>
            </a:r>
            <a:r>
              <a:rPr lang="en-GB" dirty="0">
                <a:solidFill>
                  <a:srgbClr val="0070C0"/>
                </a:solidFill>
              </a:rPr>
              <a:t>Can be used to advertise sports initiatives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Media campaigns are used to promote/advertise opportunities to play sport</a:t>
            </a:r>
          </a:p>
          <a:p>
            <a:r>
              <a:rPr lang="en-GB" dirty="0">
                <a:solidFill>
                  <a:srgbClr val="FF3399"/>
                </a:solidFill>
              </a:rPr>
              <a:t>·         E.g. Sport England’s ‘This Girl Can’ campaign</a:t>
            </a:r>
          </a:p>
          <a:p>
            <a:r>
              <a:rPr lang="en-GB" dirty="0">
                <a:solidFill>
                  <a:srgbClr val="FF3399"/>
                </a:solidFill>
              </a:rPr>
              <a:t>·         E.g. Sky Sports and the Women’s Sports Trust teaming up for the ‘time to show up’ campaign</a:t>
            </a:r>
          </a:p>
          <a:p>
            <a:r>
              <a:rPr lang="en-GB" dirty="0">
                <a:solidFill>
                  <a:srgbClr val="FF3399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847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527382" y="1187074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 Question Focus – Answers – Peer Mark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87F22D9B-E62C-4408-BFFD-A7ACEB27A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1438" y="10048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522" tIns="9522" rIns="9522" bIns="9522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</a:rPr>
              <a:t> 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707540-71AC-48B5-BC6A-A02CBD8F634C}"/>
              </a:ext>
            </a:extLst>
          </p:cNvPr>
          <p:cNvSpPr txBox="1"/>
          <p:nvPr/>
        </p:nvSpPr>
        <p:spPr>
          <a:xfrm>
            <a:off x="527382" y="1815152"/>
            <a:ext cx="110322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Negative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7.</a:t>
            </a:r>
          </a:p>
          <a:p>
            <a:r>
              <a:rPr lang="en-GB" dirty="0"/>
              <a:t> </a:t>
            </a:r>
            <a:r>
              <a:rPr lang="en-GB" dirty="0">
                <a:solidFill>
                  <a:srgbClr val="0070C0"/>
                </a:solidFill>
              </a:rPr>
              <a:t>Sports not covered as well in the media can suffer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Limited/no media coverage can adversely affect participation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FF3399"/>
                </a:solidFill>
              </a:rPr>
              <a:t>E.g. volleyball rarely seen in the media, so less people play it</a:t>
            </a:r>
          </a:p>
          <a:p>
            <a:endParaRPr lang="en-GB" dirty="0"/>
          </a:p>
          <a:p>
            <a:r>
              <a:rPr lang="en-GB" dirty="0"/>
              <a:t>8.</a:t>
            </a:r>
          </a:p>
          <a:p>
            <a:r>
              <a:rPr lang="en-GB" dirty="0"/>
              <a:t> </a:t>
            </a:r>
            <a:r>
              <a:rPr lang="en-GB" dirty="0">
                <a:solidFill>
                  <a:srgbClr val="0070C0"/>
                </a:solidFill>
              </a:rPr>
              <a:t>Media can reinforce stereotypes about sports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Limited women’s sport coverage can reinforce views and reduce popularity/spectatorship</a:t>
            </a:r>
          </a:p>
          <a:p>
            <a:r>
              <a:rPr lang="en-GB" dirty="0">
                <a:solidFill>
                  <a:srgbClr val="FF3399"/>
                </a:solidFill>
              </a:rPr>
              <a:t>·         E.g. Low coverage of women’s sport reinforces view that men are better at sport than women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So women’s sport is not watched as much as men’s sport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521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F44073C-F209-2044-8903-8BEEC888C115}"/>
              </a:ext>
            </a:extLst>
          </p:cNvPr>
          <p:cNvSpPr txBox="1">
            <a:spLocks/>
          </p:cNvSpPr>
          <p:nvPr/>
        </p:nvSpPr>
        <p:spPr bwMode="auto">
          <a:xfrm>
            <a:off x="527382" y="1187074"/>
            <a:ext cx="10557079" cy="28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20000"/>
              </a:spcBef>
              <a:spcAft>
                <a:spcPct val="0"/>
              </a:spcAft>
              <a:defRPr sz="1400" spc="-15" baseline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2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6858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0287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1371600" algn="l" rtl="0" eaLnBrk="1" fontAlgn="base" hangingPunct="1">
              <a:spcBef>
                <a:spcPct val="2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67" b="1" dirty="0">
                <a:solidFill>
                  <a:srgbClr val="23358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 Question Focus – Answers – Peer Mark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DE93D8CB-D630-44AE-A3DA-E64208E8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861"/>
            <a:ext cx="64389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6804304D-912D-410D-AB8E-37B4EB72AA59}"/>
              </a:ext>
            </a:extLst>
          </p:cNvPr>
          <p:cNvSpPr txBox="1">
            <a:spLocks/>
          </p:cNvSpPr>
          <p:nvPr/>
        </p:nvSpPr>
        <p:spPr bwMode="auto">
          <a:xfrm>
            <a:off x="832312" y="299282"/>
            <a:ext cx="11359688" cy="369332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MS PGothic" panose="020B0600070205080204" pitchFamily="34" charset="-128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>
                <a:solidFill>
                  <a:schemeClr val="tx2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1219170">
              <a:spcBef>
                <a:spcPct val="20000"/>
              </a:spcBef>
              <a:defRPr/>
            </a:pPr>
            <a:r>
              <a:rPr lang="en-US" sz="2400" b="1" kern="0" spc="-60" dirty="0">
                <a:solidFill>
                  <a:srgbClr val="233588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Learning Outcome 1 – Understand the issues which affect participation in sport</a:t>
            </a:r>
            <a:endParaRPr lang="en-CA" sz="2400" b="1" kern="0" spc="-60" dirty="0">
              <a:solidFill>
                <a:srgbClr val="233588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87F22D9B-E62C-4408-BFFD-A7ACEB27A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1438" y="10048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522" tIns="9522" rIns="9522" bIns="9522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</a:rPr>
              <a:t> 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707540-71AC-48B5-BC6A-A02CBD8F634C}"/>
              </a:ext>
            </a:extLst>
          </p:cNvPr>
          <p:cNvSpPr txBox="1"/>
          <p:nvPr/>
        </p:nvSpPr>
        <p:spPr>
          <a:xfrm>
            <a:off x="527382" y="1815152"/>
            <a:ext cx="110322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9.</a:t>
            </a:r>
          </a:p>
          <a:p>
            <a:r>
              <a:rPr lang="en-GB" dirty="0"/>
              <a:t> </a:t>
            </a:r>
            <a:r>
              <a:rPr lang="en-GB" dirty="0">
                <a:solidFill>
                  <a:srgbClr val="0070C0"/>
                </a:solidFill>
              </a:rPr>
              <a:t>Negative portrayal of a sport in the media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Sport can be portrayed as aggressive/violent</a:t>
            </a:r>
          </a:p>
          <a:p>
            <a:r>
              <a:rPr lang="en-GB" dirty="0">
                <a:solidFill>
                  <a:srgbClr val="00B050"/>
                </a:solidFill>
              </a:rPr>
              <a:t>·         So less people participate or watch, popularity decreased</a:t>
            </a:r>
          </a:p>
          <a:p>
            <a:r>
              <a:rPr lang="en-GB" dirty="0">
                <a:solidFill>
                  <a:srgbClr val="FF3399"/>
                </a:solidFill>
              </a:rPr>
              <a:t>·         E.g. boxing, horse racing</a:t>
            </a:r>
          </a:p>
          <a:p>
            <a:r>
              <a:rPr lang="en-GB" dirty="0">
                <a:solidFill>
                  <a:srgbClr val="FF3399"/>
                </a:solidFill>
              </a:rPr>
              <a:t>·         E.g. Cycling and athletics linked to systemic doping</a:t>
            </a:r>
          </a:p>
          <a:p>
            <a:r>
              <a:rPr lang="en-GB" dirty="0">
                <a:solidFill>
                  <a:srgbClr val="FF3399"/>
                </a:solidFill>
              </a:rPr>
              <a:t> </a:t>
            </a:r>
          </a:p>
          <a:p>
            <a:r>
              <a:rPr lang="en-GB" dirty="0"/>
              <a:t>10.</a:t>
            </a:r>
          </a:p>
          <a:p>
            <a:r>
              <a:rPr lang="en-GB" dirty="0"/>
              <a:t> </a:t>
            </a:r>
            <a:r>
              <a:rPr lang="en-GB" dirty="0">
                <a:solidFill>
                  <a:srgbClr val="0070C0"/>
                </a:solidFill>
              </a:rPr>
              <a:t>Increased spectatorship via media can negatively affect participation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00B050"/>
                </a:solidFill>
              </a:rPr>
              <a:t>Could also have negative impact as people watch sport instead of taking part or watching sport becomes so frequent</a:t>
            </a:r>
          </a:p>
          <a:p>
            <a:r>
              <a:rPr lang="en-GB" dirty="0"/>
              <a:t>·         </a:t>
            </a:r>
            <a:r>
              <a:rPr lang="en-GB" dirty="0">
                <a:solidFill>
                  <a:srgbClr val="FF3399"/>
                </a:solidFill>
              </a:rPr>
              <a:t>E.g. variation of kick off times due to media coverage can mean people able to watch all the time</a:t>
            </a:r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8196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C9F7509068DD45BDB7C132F1B89EE9" ma:contentTypeVersion="17" ma:contentTypeDescription="Create a new document." ma:contentTypeScope="" ma:versionID="b7671b4b4d4bb7ca5d478f2210bc3316">
  <xsd:schema xmlns:xsd="http://www.w3.org/2001/XMLSchema" xmlns:xs="http://www.w3.org/2001/XMLSchema" xmlns:p="http://schemas.microsoft.com/office/2006/metadata/properties" xmlns:ns2="f9e0391a-6397-4163-a552-a3a7699efb15" xmlns:ns3="2bb40537-fdeb-4ffd-bfa0-0591cca231dd" targetNamespace="http://schemas.microsoft.com/office/2006/metadata/properties" ma:root="true" ma:fieldsID="70da6d92300634537a7f325cdae7ebe7" ns2:_="" ns3:_="">
    <xsd:import namespace="f9e0391a-6397-4163-a552-a3a7699efb15"/>
    <xsd:import namespace="2bb40537-fdeb-4ffd-bfa0-0591cca231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e0391a-6397-4163-a552-a3a7699efb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2c77a08-813b-4513-ade2-964f7cfd357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40537-fdeb-4ffd-bfa0-0591cca231d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5f792b1e-438b-43e4-85fa-3c91be1705e8}" ma:internalName="TaxCatchAll" ma:showField="CatchAllData" ma:web="2bb40537-fdeb-4ffd-bfa0-0591cca231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b40537-fdeb-4ffd-bfa0-0591cca231dd" xsi:nil="true"/>
    <lcf76f155ced4ddcb4097134ff3c332f xmlns="f9e0391a-6397-4163-a552-a3a7699efb1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11AD56A-D6E2-4CA5-9C7A-018FBA82FD34}"/>
</file>

<file path=customXml/itemProps2.xml><?xml version="1.0" encoding="utf-8"?>
<ds:datastoreItem xmlns:ds="http://schemas.openxmlformats.org/officeDocument/2006/customXml" ds:itemID="{34FA5DAB-32B4-4C70-9ACC-1AC98743634F}"/>
</file>

<file path=customXml/itemProps3.xml><?xml version="1.0" encoding="utf-8"?>
<ds:datastoreItem xmlns:ds="http://schemas.openxmlformats.org/officeDocument/2006/customXml" ds:itemID="{7E8F3997-5536-43D8-B62E-0FD02CDD5489}"/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1209</Words>
  <Application>Microsoft Office PowerPoint</Application>
  <PresentationFormat>Widescreen</PresentationFormat>
  <Paragraphs>142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MS PGothic</vt:lpstr>
      <vt:lpstr>Arial</vt:lpstr>
      <vt:lpstr>Calibri</vt:lpstr>
      <vt:lpstr>Calibri Light</vt:lpstr>
      <vt:lpstr>Comic Sans MS</vt:lpstr>
      <vt:lpstr>Helvetica</vt:lpstr>
      <vt:lpstr>Times New Roman</vt:lpstr>
      <vt:lpstr>Office Theme</vt:lpstr>
      <vt:lpstr>Contents  Learning Outcome 1 – understand the issues which affect participation in sport  Learning Outcome 2 – know about the role of sport in promoting values  Learning Outcome 3 – understand the importance of hosting major sporting events  Learning Outcome 4 – know about the role of national governing bodies in sport.</vt:lpstr>
      <vt:lpstr>Learning Outcome 1 – Understand the issues which affect participation in sport  Factors Impacting the popularity of sports in the UK  </vt:lpstr>
      <vt:lpstr>Self assess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Hopkin</dc:creator>
  <cp:lastModifiedBy>Simon Hopkin</cp:lastModifiedBy>
  <cp:revision>4</cp:revision>
  <dcterms:created xsi:type="dcterms:W3CDTF">2021-12-13T09:18:57Z</dcterms:created>
  <dcterms:modified xsi:type="dcterms:W3CDTF">2021-12-14T11:48:34Z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0x0101008DC9F7509068DD45BDB7C132F1B89EE9</vt:lpwstr>
  </property>
</Properties>
</file>