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8"/>
  </p:notesMasterIdLst>
  <p:sldIdLst>
    <p:sldId id="406" r:id="rId5"/>
    <p:sldId id="403" r:id="rId6"/>
    <p:sldId id="407" r:id="rId7"/>
  </p:sldIdLst>
  <p:sldSz cx="12192000" cy="6858000"/>
  <p:notesSz cx="6797675" cy="99266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racy Harsley" initials="TH" lastIdx="5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9A1B14"/>
    <a:srgbClr val="FFCC00"/>
    <a:srgbClr val="0F898D"/>
    <a:srgbClr val="EF8E89"/>
    <a:srgbClr val="CCCCFF"/>
    <a:srgbClr val="9966FF"/>
    <a:srgbClr val="FFCCFF"/>
    <a:srgbClr val="FF99FF"/>
    <a:srgbClr val="B2F3FA"/>
    <a:srgbClr val="7CC8C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30" autoAdjust="0"/>
    <p:restoredTop sz="94660"/>
  </p:normalViewPr>
  <p:slideViewPr>
    <p:cSldViewPr snapToGrid="0">
      <p:cViewPr varScale="1">
        <p:scale>
          <a:sx n="57" d="100"/>
          <a:sy n="57" d="100"/>
        </p:scale>
        <p:origin x="72" y="12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D21741-D49D-4BFD-A4D6-0268EF45090E}" type="datetimeFigureOut">
              <a:rPr lang="en-GB" smtClean="0"/>
              <a:t>26/04/2022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B9E425-52D5-40E2-BE50-43C85356A1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51157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>
            <a:extLst>
              <a:ext uri="{FF2B5EF4-FFF2-40B4-BE49-F238E27FC236}">
                <a16:creationId xmlns:a16="http://schemas.microsoft.com/office/drawing/2014/main" id="{17EDE3C4-384D-49A2-B18E-2400552EABC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-230188" y="808038"/>
            <a:ext cx="7183438" cy="404177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Notes Placeholder 2">
            <a:extLst>
              <a:ext uri="{FF2B5EF4-FFF2-40B4-BE49-F238E27FC236}">
                <a16:creationId xmlns:a16="http://schemas.microsoft.com/office/drawing/2014/main" id="{5CA8E77C-0480-4E39-99BA-5CC0C383B7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22532" name="Slide Number Placeholder 3">
            <a:extLst>
              <a:ext uri="{FF2B5EF4-FFF2-40B4-BE49-F238E27FC236}">
                <a16:creationId xmlns:a16="http://schemas.microsoft.com/office/drawing/2014/main" id="{9C6ACF88-1A6C-4ED3-9F7E-C26F93031D43}"/>
              </a:ext>
            </a:extLst>
          </p:cNvPr>
          <p:cNvSpPr txBox="1">
            <a:spLocks noGrp="1"/>
          </p:cNvSpPr>
          <p:nvPr/>
        </p:nvSpPr>
        <p:spPr bwMode="auto">
          <a:xfrm>
            <a:off x="3807958" y="10235123"/>
            <a:ext cx="2912615" cy="539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5471" tIns="47735" rIns="95471" bIns="47735" anchor="b"/>
          <a:lstStyle>
            <a:lvl1pPr defTabSz="955675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55675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55675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55675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55675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55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55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55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55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fld id="{05D3CA78-9CF1-4E57-BE9E-46DF6C0B1F1B}" type="slidenum">
              <a:rPr lang="en-GB" altLang="en-US" sz="1300"/>
              <a:pPr algn="r" eaLnBrk="1" hangingPunct="1"/>
              <a:t>1</a:t>
            </a:fld>
            <a:endParaRPr lang="en-GB" altLang="en-US" sz="1300"/>
          </a:p>
        </p:txBody>
      </p:sp>
    </p:spTree>
    <p:extLst>
      <p:ext uri="{BB962C8B-B14F-4D97-AF65-F5344CB8AC3E}">
        <p14:creationId xmlns:p14="http://schemas.microsoft.com/office/powerpoint/2010/main" val="32476209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>
            <a:extLst>
              <a:ext uri="{FF2B5EF4-FFF2-40B4-BE49-F238E27FC236}">
                <a16:creationId xmlns:a16="http://schemas.microsoft.com/office/drawing/2014/main" id="{17EDE3C4-384D-49A2-B18E-2400552EABC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-230188" y="808038"/>
            <a:ext cx="7183438" cy="404177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Notes Placeholder 2">
            <a:extLst>
              <a:ext uri="{FF2B5EF4-FFF2-40B4-BE49-F238E27FC236}">
                <a16:creationId xmlns:a16="http://schemas.microsoft.com/office/drawing/2014/main" id="{5CA8E77C-0480-4E39-99BA-5CC0C383B7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  <p:sp>
        <p:nvSpPr>
          <p:cNvPr id="22532" name="Slide Number Placeholder 3">
            <a:extLst>
              <a:ext uri="{FF2B5EF4-FFF2-40B4-BE49-F238E27FC236}">
                <a16:creationId xmlns:a16="http://schemas.microsoft.com/office/drawing/2014/main" id="{9C6ACF88-1A6C-4ED3-9F7E-C26F93031D43}"/>
              </a:ext>
            </a:extLst>
          </p:cNvPr>
          <p:cNvSpPr txBox="1">
            <a:spLocks noGrp="1"/>
          </p:cNvSpPr>
          <p:nvPr/>
        </p:nvSpPr>
        <p:spPr bwMode="auto">
          <a:xfrm>
            <a:off x="3807958" y="10235123"/>
            <a:ext cx="2912615" cy="539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5471" tIns="47735" rIns="95471" bIns="47735" anchor="b"/>
          <a:lstStyle>
            <a:lvl1pPr defTabSz="955675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55675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55675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55675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55675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55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55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55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55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fld id="{05D3CA78-9CF1-4E57-BE9E-46DF6C0B1F1B}" type="slidenum">
              <a:rPr lang="en-GB" altLang="en-US" sz="1300"/>
              <a:pPr algn="r" eaLnBrk="1" hangingPunct="1"/>
              <a:t>2</a:t>
            </a:fld>
            <a:endParaRPr lang="en-GB" altLang="en-US" sz="1300"/>
          </a:p>
        </p:txBody>
      </p:sp>
    </p:spTree>
    <p:extLst>
      <p:ext uri="{BB962C8B-B14F-4D97-AF65-F5344CB8AC3E}">
        <p14:creationId xmlns:p14="http://schemas.microsoft.com/office/powerpoint/2010/main" val="4076298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744470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00025" y="1466849"/>
            <a:ext cx="5819775" cy="42005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466849"/>
            <a:ext cx="5819774" cy="42068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0216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9597" y="1446048"/>
            <a:ext cx="5767979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9596" y="2371060"/>
            <a:ext cx="5767980" cy="330266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446048"/>
            <a:ext cx="578942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371060"/>
            <a:ext cx="5789428" cy="330266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4232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0943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189366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2902" y="1403498"/>
            <a:ext cx="4745665" cy="653902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1403498"/>
            <a:ext cx="6735910" cy="427022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2902" y="2057400"/>
            <a:ext cx="4745665" cy="361632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903914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>
            <a:extLst>
              <a:ext uri="{FF2B5EF4-FFF2-40B4-BE49-F238E27FC236}">
                <a16:creationId xmlns:a16="http://schemas.microsoft.com/office/drawing/2014/main" id="{3AF474EA-F9DD-4231-BA23-052A7666A96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220"/>
            <a:ext cx="12192000" cy="1137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0372" y="1435396"/>
            <a:ext cx="4745665" cy="622004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1435396"/>
            <a:ext cx="6778440" cy="4146698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0372" y="2057400"/>
            <a:ext cx="4745665" cy="352469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312513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jpe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2C5B9BE6-DD61-4C0F-B928-5369F3054CD2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6197924"/>
            <a:ext cx="12192000" cy="6658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>
            <a:extLst>
              <a:ext uri="{FF2B5EF4-FFF2-40B4-BE49-F238E27FC236}">
                <a16:creationId xmlns:a16="http://schemas.microsoft.com/office/drawing/2014/main" id="{DEDB0634-A06B-4A2B-9C15-A46929284BED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360"/>
            <a:ext cx="12192000" cy="1135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34EB54F5-7D7F-4D90-B217-046471A5BFA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209550" y="1734206"/>
            <a:ext cx="11542112" cy="19398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D876054-19F4-4C54-9D99-12D6C0F7945E}"/>
              </a:ext>
            </a:extLst>
          </p:cNvPr>
          <p:cNvSpPr txBox="1"/>
          <p:nvPr userDrawn="1"/>
        </p:nvSpPr>
        <p:spPr>
          <a:xfrm>
            <a:off x="62989" y="344467"/>
            <a:ext cx="9599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>
                <a:solidFill>
                  <a:schemeClr val="bg1"/>
                </a:solidFill>
              </a:rPr>
              <a:t>Be Inspired		Develop life skills		      Experiment independently</a:t>
            </a:r>
            <a:r>
              <a:rPr lang="en-GB" sz="1400" i="1" dirty="0">
                <a:solidFill>
                  <a:schemeClr val="bg1"/>
                </a:solidFill>
              </a:rPr>
              <a:t>	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CAF840A-C8BA-4264-A28D-36CC871623B7}"/>
              </a:ext>
            </a:extLst>
          </p:cNvPr>
          <p:cNvSpPr txBox="1"/>
          <p:nvPr userDrawn="1"/>
        </p:nvSpPr>
        <p:spPr>
          <a:xfrm>
            <a:off x="4977168" y="165849"/>
            <a:ext cx="79058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rgbClr val="EF8E89"/>
                </a:solidFill>
                <a:latin typeface="Freestyle Script" panose="030804020302050B0404" pitchFamily="66" charset="0"/>
              </a:rPr>
              <a:t>DT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8A23EF6-4EFF-40D5-9A56-CD938BE200AA}"/>
              </a:ext>
            </a:extLst>
          </p:cNvPr>
          <p:cNvSpPr txBox="1"/>
          <p:nvPr userDrawn="1"/>
        </p:nvSpPr>
        <p:spPr>
          <a:xfrm>
            <a:off x="1738667" y="159800"/>
            <a:ext cx="79058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rgbClr val="EF8E89"/>
                </a:solidFill>
                <a:latin typeface="Freestyle Script" panose="030804020302050B0404" pitchFamily="66" charset="0"/>
              </a:rPr>
              <a:t>DT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4AA2AAB-816D-49BA-85D5-558A39EED3CE}"/>
              </a:ext>
            </a:extLst>
          </p:cNvPr>
          <p:cNvSpPr/>
          <p:nvPr userDrawn="1"/>
        </p:nvSpPr>
        <p:spPr>
          <a:xfrm>
            <a:off x="1261913" y="6353908"/>
            <a:ext cx="29546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i="1" dirty="0">
                <a:solidFill>
                  <a:schemeClr val="bg1"/>
                </a:solidFill>
              </a:rPr>
              <a:t>Freedom to be creative	</a:t>
            </a:r>
            <a:endParaRPr lang="en-GB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8A725CD-E626-4AA7-9FAD-09E7A54923F3}"/>
              </a:ext>
            </a:extLst>
          </p:cNvPr>
          <p:cNvSpPr/>
          <p:nvPr userDrawn="1"/>
        </p:nvSpPr>
        <p:spPr>
          <a:xfrm>
            <a:off x="8845483" y="6328867"/>
            <a:ext cx="17363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i="1" dirty="0">
                <a:solidFill>
                  <a:schemeClr val="bg1"/>
                </a:solidFill>
              </a:rPr>
              <a:t>Build resilience</a:t>
            </a:r>
            <a:endParaRPr lang="en-GB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A27513D-41AC-48F9-A993-E8927666ADCC}"/>
              </a:ext>
            </a:extLst>
          </p:cNvPr>
          <p:cNvSpPr txBox="1"/>
          <p:nvPr userDrawn="1"/>
        </p:nvSpPr>
        <p:spPr>
          <a:xfrm>
            <a:off x="273282" y="6153853"/>
            <a:ext cx="79058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rgbClr val="EF8E89"/>
                </a:solidFill>
                <a:latin typeface="Freestyle Script" panose="030804020302050B0404" pitchFamily="66" charset="0"/>
              </a:rPr>
              <a:t>DT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4FEBD28-FB1E-4C90-9F43-ADC4EB60DB94}"/>
              </a:ext>
            </a:extLst>
          </p:cNvPr>
          <p:cNvSpPr txBox="1"/>
          <p:nvPr userDrawn="1"/>
        </p:nvSpPr>
        <p:spPr>
          <a:xfrm>
            <a:off x="4019320" y="6196248"/>
            <a:ext cx="79058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rgbClr val="EF8E89"/>
                </a:solidFill>
                <a:latin typeface="Freestyle Script" panose="030804020302050B0404" pitchFamily="66" charset="0"/>
              </a:rPr>
              <a:t>DT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FAA9013-F1B6-4557-A323-576FADAECB4E}"/>
              </a:ext>
            </a:extLst>
          </p:cNvPr>
          <p:cNvSpPr txBox="1"/>
          <p:nvPr userDrawn="1"/>
        </p:nvSpPr>
        <p:spPr>
          <a:xfrm>
            <a:off x="7567313" y="6193344"/>
            <a:ext cx="79058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rgbClr val="EF8E89"/>
                </a:solidFill>
                <a:latin typeface="Freestyle Script" panose="030804020302050B0404" pitchFamily="66" charset="0"/>
              </a:rPr>
              <a:t>DT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CB8A979-F3B2-457A-8159-77293511EF96}"/>
              </a:ext>
            </a:extLst>
          </p:cNvPr>
          <p:cNvSpPr txBox="1"/>
          <p:nvPr userDrawn="1"/>
        </p:nvSpPr>
        <p:spPr>
          <a:xfrm>
            <a:off x="10961077" y="6205040"/>
            <a:ext cx="79058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rgbClr val="EF8E89"/>
                </a:solidFill>
                <a:latin typeface="Freestyle Script" panose="030804020302050B0404" pitchFamily="66" charset="0"/>
              </a:rPr>
              <a:t>DT</a:t>
            </a:r>
          </a:p>
        </p:txBody>
      </p:sp>
      <p:sp>
        <p:nvSpPr>
          <p:cNvPr id="21" name="Line 4">
            <a:extLst>
              <a:ext uri="{FF2B5EF4-FFF2-40B4-BE49-F238E27FC236}">
                <a16:creationId xmlns:a16="http://schemas.microsoft.com/office/drawing/2014/main" id="{506796AF-C049-4469-9AD0-11A465FBE973}"/>
              </a:ext>
            </a:extLst>
          </p:cNvPr>
          <p:cNvSpPr>
            <a:spLocks noChangeShapeType="1"/>
          </p:cNvSpPr>
          <p:nvPr userDrawn="1"/>
        </p:nvSpPr>
        <p:spPr bwMode="auto">
          <a:xfrm flipH="1">
            <a:off x="11989598" y="1286918"/>
            <a:ext cx="1" cy="4811876"/>
          </a:xfrm>
          <a:prstGeom prst="line">
            <a:avLst/>
          </a:prstGeom>
          <a:noFill/>
          <a:ln w="336550">
            <a:solidFill>
              <a:srgbClr val="FFCC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2" name="Rectangle 5">
            <a:extLst>
              <a:ext uri="{FF2B5EF4-FFF2-40B4-BE49-F238E27FC236}">
                <a16:creationId xmlns:a16="http://schemas.microsoft.com/office/drawing/2014/main" id="{3C43FFD2-CF5C-4CA3-BDE8-24D76D9754AA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1567292" y="1291488"/>
            <a:ext cx="431800" cy="360363"/>
          </a:xfrm>
          <a:prstGeom prst="rect">
            <a:avLst/>
          </a:prstGeom>
          <a:solidFill>
            <a:srgbClr val="80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23" name="Line 12">
            <a:extLst>
              <a:ext uri="{FF2B5EF4-FFF2-40B4-BE49-F238E27FC236}">
                <a16:creationId xmlns:a16="http://schemas.microsoft.com/office/drawing/2014/main" id="{2BD7D8EB-4D96-445E-87A1-503CA02E981D}"/>
              </a:ext>
            </a:extLst>
          </p:cNvPr>
          <p:cNvSpPr>
            <a:spLocks noChangeShapeType="1"/>
          </p:cNvSpPr>
          <p:nvPr userDrawn="1"/>
        </p:nvSpPr>
        <p:spPr bwMode="auto">
          <a:xfrm flipH="1" flipV="1">
            <a:off x="11989598" y="1458705"/>
            <a:ext cx="0" cy="4562682"/>
          </a:xfrm>
          <a:prstGeom prst="line">
            <a:avLst/>
          </a:prstGeom>
          <a:noFill/>
          <a:ln w="25400">
            <a:solidFill>
              <a:srgbClr val="8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4" name="Line 3">
            <a:extLst>
              <a:ext uri="{FF2B5EF4-FFF2-40B4-BE49-F238E27FC236}">
                <a16:creationId xmlns:a16="http://schemas.microsoft.com/office/drawing/2014/main" id="{EC6E4322-5D62-4B6D-AD00-E71286C3546B}"/>
              </a:ext>
            </a:extLst>
          </p:cNvPr>
          <p:cNvSpPr>
            <a:spLocks noChangeShapeType="1"/>
          </p:cNvSpPr>
          <p:nvPr userDrawn="1"/>
        </p:nvSpPr>
        <p:spPr bwMode="auto">
          <a:xfrm flipV="1">
            <a:off x="200813" y="1458706"/>
            <a:ext cx="11552163" cy="1"/>
          </a:xfrm>
          <a:prstGeom prst="line">
            <a:avLst/>
          </a:prstGeom>
          <a:noFill/>
          <a:ln w="336550">
            <a:solidFill>
              <a:srgbClr val="FFCC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5" name="Rectangle 5">
            <a:extLst>
              <a:ext uri="{FF2B5EF4-FFF2-40B4-BE49-F238E27FC236}">
                <a16:creationId xmlns:a16="http://schemas.microsoft.com/office/drawing/2014/main" id="{37C7F5E3-F5A7-4B60-98A3-E021B93B234F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1567292" y="1291488"/>
            <a:ext cx="431800" cy="360363"/>
          </a:xfrm>
          <a:prstGeom prst="rect">
            <a:avLst/>
          </a:prstGeom>
          <a:solidFill>
            <a:srgbClr val="80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26" name="Line 11">
            <a:extLst>
              <a:ext uri="{FF2B5EF4-FFF2-40B4-BE49-F238E27FC236}">
                <a16:creationId xmlns:a16="http://schemas.microsoft.com/office/drawing/2014/main" id="{ADF115F0-2679-4037-8F16-6C52A8FAB496}"/>
              </a:ext>
            </a:extLst>
          </p:cNvPr>
          <p:cNvSpPr>
            <a:spLocks noChangeShapeType="1"/>
          </p:cNvSpPr>
          <p:nvPr userDrawn="1"/>
        </p:nvSpPr>
        <p:spPr bwMode="auto">
          <a:xfrm flipV="1">
            <a:off x="380993" y="1458705"/>
            <a:ext cx="11229363" cy="12965"/>
          </a:xfrm>
          <a:prstGeom prst="line">
            <a:avLst/>
          </a:prstGeom>
          <a:noFill/>
          <a:ln w="25400">
            <a:solidFill>
              <a:srgbClr val="8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</p:sldLayoutIdLst>
  <p:txStyles>
    <p:titleStyle>
      <a:lvl1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b="1" kern="12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1U8iPCf67A0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Line 3">
            <a:extLst>
              <a:ext uri="{FF2B5EF4-FFF2-40B4-BE49-F238E27FC236}">
                <a16:creationId xmlns:a16="http://schemas.microsoft.com/office/drawing/2014/main" id="{C2C22D52-7983-4AE5-BA8D-1087F997B43E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00813" y="1458706"/>
            <a:ext cx="11552163" cy="1"/>
          </a:xfrm>
          <a:prstGeom prst="line">
            <a:avLst/>
          </a:prstGeom>
          <a:noFill/>
          <a:ln w="336550">
            <a:solidFill>
              <a:srgbClr val="FFCC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8196" name="Line 4">
            <a:extLst>
              <a:ext uri="{FF2B5EF4-FFF2-40B4-BE49-F238E27FC236}">
                <a16:creationId xmlns:a16="http://schemas.microsoft.com/office/drawing/2014/main" id="{CE49E7BD-0E08-4E58-9E32-59A5C5FF329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11989598" y="1286918"/>
            <a:ext cx="1" cy="4811876"/>
          </a:xfrm>
          <a:prstGeom prst="line">
            <a:avLst/>
          </a:prstGeom>
          <a:noFill/>
          <a:ln w="336550">
            <a:solidFill>
              <a:srgbClr val="FFCC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8197" name="Rectangle 5">
            <a:extLst>
              <a:ext uri="{FF2B5EF4-FFF2-40B4-BE49-F238E27FC236}">
                <a16:creationId xmlns:a16="http://schemas.microsoft.com/office/drawing/2014/main" id="{BDDF8D31-0DCF-4BDF-BAEB-A6E4314A2E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567292" y="1291488"/>
            <a:ext cx="431800" cy="360363"/>
          </a:xfrm>
          <a:prstGeom prst="rect">
            <a:avLst/>
          </a:prstGeom>
          <a:solidFill>
            <a:srgbClr val="80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8199" name="Rectangle 2">
            <a:extLst>
              <a:ext uri="{FF2B5EF4-FFF2-40B4-BE49-F238E27FC236}">
                <a16:creationId xmlns:a16="http://schemas.microsoft.com/office/drawing/2014/main" id="{0C82A58F-C140-4E79-8E1C-B7BF66576A48}"/>
              </a:ext>
            </a:extLst>
          </p:cNvPr>
          <p:cNvSpPr>
            <a:spLocks noGrp="1" noChangeArrowheads="1"/>
          </p:cNvSpPr>
          <p:nvPr>
            <p:ph type="ctrTitle" idx="4294967295"/>
          </p:nvPr>
        </p:nvSpPr>
        <p:spPr>
          <a:xfrm>
            <a:off x="3359151" y="908050"/>
            <a:ext cx="6842125" cy="649288"/>
          </a:xfrm>
          <a:prstGeom prst="rect">
            <a:avLst/>
          </a:prstGeom>
        </p:spPr>
        <p:txBody>
          <a:bodyPr/>
          <a:lstStyle/>
          <a:p>
            <a:pPr algn="l" eaLnBrk="1" hangingPunct="1"/>
            <a:br>
              <a:rPr lang="en-GB" altLang="en-US" sz="3200" u="sng"/>
            </a:br>
            <a:br>
              <a:rPr lang="en-GB" altLang="en-US" sz="3200" u="sng"/>
            </a:br>
            <a:endParaRPr lang="en-GB" altLang="en-US" sz="3200" u="sng"/>
          </a:p>
        </p:txBody>
      </p:sp>
      <p:sp>
        <p:nvSpPr>
          <p:cNvPr id="8200" name="Rectangle 3">
            <a:extLst>
              <a:ext uri="{FF2B5EF4-FFF2-40B4-BE49-F238E27FC236}">
                <a16:creationId xmlns:a16="http://schemas.microsoft.com/office/drawing/2014/main" id="{CDBA419F-7137-4C7B-820D-076D2ACF6F1B}"/>
              </a:ext>
            </a:extLst>
          </p:cNvPr>
          <p:cNvSpPr>
            <a:spLocks noGrp="1" noChangeArrowheads="1"/>
          </p:cNvSpPr>
          <p:nvPr>
            <p:ph type="subTitle" idx="4294967295"/>
          </p:nvPr>
        </p:nvSpPr>
        <p:spPr>
          <a:xfrm>
            <a:off x="1774826" y="1773238"/>
            <a:ext cx="8353425" cy="4392612"/>
          </a:xfrm>
        </p:spPr>
        <p:txBody>
          <a:bodyPr/>
          <a:lstStyle/>
          <a:p>
            <a:pPr marL="0" indent="0">
              <a:buNone/>
            </a:pPr>
            <a:endParaRPr lang="en-GB" altLang="en-US" sz="2800" b="1" dirty="0"/>
          </a:p>
          <a:p>
            <a:pPr marL="0" indent="0">
              <a:buNone/>
            </a:pPr>
            <a:endParaRPr lang="en-GB" altLang="en-US" sz="2800" b="1" dirty="0"/>
          </a:p>
        </p:txBody>
      </p:sp>
      <p:sp>
        <p:nvSpPr>
          <p:cNvPr id="8203" name="Line 11">
            <a:extLst>
              <a:ext uri="{FF2B5EF4-FFF2-40B4-BE49-F238E27FC236}">
                <a16:creationId xmlns:a16="http://schemas.microsoft.com/office/drawing/2014/main" id="{E7135322-3BB0-4D22-84D1-F591D1DD676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80993" y="1458705"/>
            <a:ext cx="11229363" cy="12965"/>
          </a:xfrm>
          <a:prstGeom prst="line">
            <a:avLst/>
          </a:prstGeom>
          <a:noFill/>
          <a:ln w="25400">
            <a:solidFill>
              <a:srgbClr val="8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8204" name="Line 12">
            <a:extLst>
              <a:ext uri="{FF2B5EF4-FFF2-40B4-BE49-F238E27FC236}">
                <a16:creationId xmlns:a16="http://schemas.microsoft.com/office/drawing/2014/main" id="{02239EA5-219B-459D-B774-AE901EE42812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11989598" y="1458705"/>
            <a:ext cx="0" cy="4562682"/>
          </a:xfrm>
          <a:prstGeom prst="line">
            <a:avLst/>
          </a:prstGeom>
          <a:noFill/>
          <a:ln w="25400">
            <a:solidFill>
              <a:srgbClr val="8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7A4C276-95BA-4A9D-9F68-5F50529967E1}"/>
              </a:ext>
            </a:extLst>
          </p:cNvPr>
          <p:cNvSpPr txBox="1"/>
          <p:nvPr/>
        </p:nvSpPr>
        <p:spPr>
          <a:xfrm>
            <a:off x="0" y="22980"/>
            <a:ext cx="8733802" cy="1107996"/>
          </a:xfrm>
          <a:prstGeom prst="rect">
            <a:avLst/>
          </a:prstGeom>
          <a:solidFill>
            <a:srgbClr val="9A1B14"/>
          </a:solidFill>
        </p:spPr>
        <p:txBody>
          <a:bodyPr wrap="square" rtlCol="0">
            <a:spAutoFit/>
          </a:bodyPr>
          <a:lstStyle/>
          <a:p>
            <a:r>
              <a:rPr lang="en-GB" sz="6600" dirty="0">
                <a:solidFill>
                  <a:schemeClr val="bg1"/>
                </a:solidFill>
              </a:rPr>
              <a:t>DT Curriculum intent: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639122E7-9075-492F-8A33-E76C1FBF032D}"/>
              </a:ext>
            </a:extLst>
          </p:cNvPr>
          <p:cNvSpPr/>
          <p:nvPr/>
        </p:nvSpPr>
        <p:spPr>
          <a:xfrm>
            <a:off x="330253" y="1721568"/>
            <a:ext cx="11229347" cy="1217778"/>
          </a:xfrm>
          <a:prstGeom prst="roundRect">
            <a:avLst/>
          </a:prstGeom>
          <a:solidFill>
            <a:srgbClr val="0F898D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bg1"/>
                </a:solidFill>
              </a:rPr>
              <a:t>We aim for students of all aspects of Design &amp; Technology/Food and Nutrition/3D Design/Textiles to:</a:t>
            </a:r>
            <a:endParaRPr lang="en-GB" sz="28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12B0FF1-CF98-4DCE-88DE-554E9EB7B60E}"/>
              </a:ext>
            </a:extLst>
          </p:cNvPr>
          <p:cNvSpPr/>
          <p:nvPr/>
        </p:nvSpPr>
        <p:spPr>
          <a:xfrm>
            <a:off x="330253" y="3103576"/>
            <a:ext cx="11229360" cy="2917811"/>
          </a:xfrm>
          <a:prstGeom prst="roundRect">
            <a:avLst/>
          </a:prstGeom>
          <a:solidFill>
            <a:srgbClr val="FFCC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tx1"/>
                </a:solidFill>
              </a:rPr>
              <a:t>Be inspired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tx1"/>
                </a:solidFill>
              </a:rPr>
              <a:t>Develop a range of life skills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tx1"/>
                </a:solidFill>
              </a:rPr>
              <a:t>Feel able to experiment independently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solidFill>
                  <a:schemeClr val="tx1"/>
                </a:solidFill>
              </a:rPr>
              <a:t>Have the freedom to be creative and build their resilience.</a:t>
            </a:r>
          </a:p>
        </p:txBody>
      </p:sp>
    </p:spTree>
    <p:extLst>
      <p:ext uri="{BB962C8B-B14F-4D97-AF65-F5344CB8AC3E}">
        <p14:creationId xmlns:p14="http://schemas.microsoft.com/office/powerpoint/2010/main" val="3975708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D2A43417-7C0B-46BF-A44E-361E88C843E0}"/>
              </a:ext>
            </a:extLst>
          </p:cNvPr>
          <p:cNvSpPr txBox="1"/>
          <p:nvPr/>
        </p:nvSpPr>
        <p:spPr>
          <a:xfrm>
            <a:off x="10961077" y="6205040"/>
            <a:ext cx="79058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rgbClr val="EF8E89"/>
                </a:solidFill>
                <a:latin typeface="Freestyle Script" panose="030804020302050B0404" pitchFamily="66" charset="0"/>
              </a:rPr>
              <a:t>DT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E44665-9998-41BC-8E06-188B3350F71A}"/>
              </a:ext>
            </a:extLst>
          </p:cNvPr>
          <p:cNvSpPr txBox="1">
            <a:spLocks/>
          </p:cNvSpPr>
          <p:nvPr/>
        </p:nvSpPr>
        <p:spPr>
          <a:xfrm>
            <a:off x="182992" y="1564920"/>
            <a:ext cx="9115493" cy="2140707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GB" sz="2800" b="1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17F8982F-6A2C-438A-903A-C63A26C9EC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4263325"/>
              </p:ext>
            </p:extLst>
          </p:nvPr>
        </p:nvGraphicFramePr>
        <p:xfrm>
          <a:off x="182992" y="3884350"/>
          <a:ext cx="10557832" cy="2181964"/>
        </p:xfrm>
        <a:graphic>
          <a:graphicData uri="http://schemas.openxmlformats.org/drawingml/2006/table">
            <a:tbl>
              <a:tblPr/>
              <a:tblGrid>
                <a:gridCol w="5861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3285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2841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15469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78831"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400" kern="140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en-GB" sz="1400" kern="140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WILF</a:t>
                      </a:r>
                      <a:endParaRPr lang="en-GB" sz="1100" kern="140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951" marR="55951" marT="0" marB="0" vert="vert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400" b="1" kern="140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Good progress</a:t>
                      </a:r>
                      <a:endParaRPr lang="en-GB" sz="500" kern="140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951" marR="559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400" b="1" kern="140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Better Progress</a:t>
                      </a:r>
                      <a:endParaRPr lang="en-GB" sz="500" kern="140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951" marR="559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400" b="1" kern="140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Even better progress</a:t>
                      </a:r>
                      <a:endParaRPr lang="en-GB" sz="500" kern="140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951" marR="5595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03133"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1800" b="1" kern="140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Research</a:t>
                      </a:r>
                      <a:endParaRPr lang="en-GB" sz="800" kern="140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55951" marR="55951" marT="0" marB="0" vert="vert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000" kern="140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They use some ideas from others’ designing to inform their own work.</a:t>
                      </a:r>
                      <a:endParaRPr lang="en-GB" sz="1400" kern="140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 flip="none" rotWithShape="1">
                      <a:gsLst>
                        <a:gs pos="0">
                          <a:srgbClr val="FF0000">
                            <a:tint val="66000"/>
                            <a:satMod val="160000"/>
                          </a:srgbClr>
                        </a:gs>
                        <a:gs pos="50000">
                          <a:srgbClr val="FF0000">
                            <a:tint val="44500"/>
                            <a:satMod val="160000"/>
                          </a:srgbClr>
                        </a:gs>
                        <a:gs pos="100000">
                          <a:srgbClr val="FF0000">
                            <a:tint val="23500"/>
                            <a:satMod val="160000"/>
                          </a:srgb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000" kern="140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They use understanding of others’ designing as they develop their work.</a:t>
                      </a:r>
                      <a:endParaRPr lang="en-GB" sz="1400" kern="140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000" kern="140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Pupils develop ideas by drawing on and using various sources of information.</a:t>
                      </a:r>
                      <a:endParaRPr lang="en-GB" sz="1400" kern="140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R="0" indent="0" algn="l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en-GB" sz="2000" kern="140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They recognise the significance of others’ designing and modify their approaches accordingly.</a:t>
                      </a:r>
                      <a:endParaRPr lang="en-GB" sz="1400" kern="140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Isosceles Triangle 4">
            <a:extLst>
              <a:ext uri="{FF2B5EF4-FFF2-40B4-BE49-F238E27FC236}">
                <a16:creationId xmlns:a16="http://schemas.microsoft.com/office/drawing/2014/main" id="{5B15CAD1-9590-4E07-A77D-F5B0E5F6242B}"/>
              </a:ext>
            </a:extLst>
          </p:cNvPr>
          <p:cNvSpPr/>
          <p:nvPr/>
        </p:nvSpPr>
        <p:spPr>
          <a:xfrm rot="5400000">
            <a:off x="10344028" y="4390112"/>
            <a:ext cx="2162352" cy="1167605"/>
          </a:xfrm>
          <a:prstGeom prst="triangle">
            <a:avLst/>
          </a:prstGeom>
          <a:solidFill>
            <a:srgbClr val="9A1B1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92321351-2922-457B-9F6B-7D026FD114D3}"/>
              </a:ext>
            </a:extLst>
          </p:cNvPr>
          <p:cNvSpPr/>
          <p:nvPr/>
        </p:nvSpPr>
        <p:spPr>
          <a:xfrm>
            <a:off x="182992" y="1735453"/>
            <a:ext cx="6918785" cy="2059536"/>
          </a:xfrm>
          <a:prstGeom prst="roundRect">
            <a:avLst/>
          </a:prstGeom>
          <a:solidFill>
            <a:srgbClr val="0F898D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/>
              <a:t>WALT:</a:t>
            </a:r>
          </a:p>
          <a:p>
            <a:pPr marL="0" indent="0">
              <a:buNone/>
            </a:pPr>
            <a:r>
              <a:rPr lang="en-GB" sz="2400" b="1" dirty="0"/>
              <a:t>In this homework activity we are learning to:</a:t>
            </a:r>
          </a:p>
          <a:p>
            <a:r>
              <a:rPr lang="en-GB" sz="2400" b="1" dirty="0"/>
              <a:t>Knowledge: To know how to research a theme and an idea thoroughly.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C3AE36C-E52D-4E4C-AC73-D82361B1C80C}"/>
              </a:ext>
            </a:extLst>
          </p:cNvPr>
          <p:cNvSpPr txBox="1"/>
          <p:nvPr/>
        </p:nvSpPr>
        <p:spPr>
          <a:xfrm>
            <a:off x="9956800" y="1735453"/>
            <a:ext cx="1681372" cy="923330"/>
          </a:xfrm>
          <a:prstGeom prst="rect">
            <a:avLst/>
          </a:prstGeom>
          <a:solidFill>
            <a:srgbClr val="FFCC00"/>
          </a:solidFill>
          <a:ln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solidFill>
                  <a:sysClr val="windowText" lastClr="000000"/>
                </a:solidFill>
              </a:rPr>
              <a:t>Key words:</a:t>
            </a:r>
          </a:p>
          <a:p>
            <a:r>
              <a:rPr lang="en-GB" b="1" dirty="0">
                <a:solidFill>
                  <a:sysClr val="windowText" lastClr="000000"/>
                </a:solidFill>
              </a:rPr>
              <a:t>Research</a:t>
            </a:r>
          </a:p>
          <a:p>
            <a:r>
              <a:rPr lang="en-GB" b="1" dirty="0">
                <a:solidFill>
                  <a:sysClr val="windowText" lastClr="000000"/>
                </a:solidFill>
              </a:rPr>
              <a:t>Appropriate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FA1429E-8295-45C3-8891-507F245E892A}"/>
              </a:ext>
            </a:extLst>
          </p:cNvPr>
          <p:cNvSpPr/>
          <p:nvPr/>
        </p:nvSpPr>
        <p:spPr>
          <a:xfrm>
            <a:off x="7101777" y="2026557"/>
            <a:ext cx="252586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"/>
              </a:rPr>
              <a:t>Why do we do textiles in school?</a:t>
            </a:r>
          </a:p>
          <a:p>
            <a:r>
              <a:rPr lang="en-GB" dirty="0">
                <a:hlinkClick r:id=""/>
              </a:rPr>
              <a:t>IKEA: A world without textiles // </a:t>
            </a:r>
            <a:r>
              <a:rPr lang="az-Cyrl-AZ" dirty="0">
                <a:hlinkClick r:id="rId3"/>
              </a:rPr>
              <a:t>ИКЕА: Свят без текстил - </a:t>
            </a:r>
            <a:r>
              <a:rPr lang="en-GB" dirty="0">
                <a:hlinkClick r:id="rId3"/>
              </a:rPr>
              <a:t>YouTube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45647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Image result for team mascots">
            <a:extLst>
              <a:ext uri="{FF2B5EF4-FFF2-40B4-BE49-F238E27FC236}">
                <a16:creationId xmlns:a16="http://schemas.microsoft.com/office/drawing/2014/main" id="{6EB3EBAB-F508-4DE4-9A76-FEB3ABC4D9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3685" y="2504316"/>
            <a:ext cx="4348752" cy="2899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Image result for olympic mascots 2020">
            <a:extLst>
              <a:ext uri="{FF2B5EF4-FFF2-40B4-BE49-F238E27FC236}">
                <a16:creationId xmlns:a16="http://schemas.microsoft.com/office/drawing/2014/main" id="{08C9BD81-A088-4EC7-B217-67D20FF7F5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9850" y="4708140"/>
            <a:ext cx="3627878" cy="1390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442999D-6248-4AEB-9C4E-272993960F97}"/>
              </a:ext>
            </a:extLst>
          </p:cNvPr>
          <p:cNvSpPr txBox="1"/>
          <p:nvPr/>
        </p:nvSpPr>
        <p:spPr>
          <a:xfrm>
            <a:off x="8589922" y="5316843"/>
            <a:ext cx="325251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Above: NFL mascots</a:t>
            </a:r>
          </a:p>
          <a:p>
            <a:r>
              <a:rPr lang="en-GB" dirty="0"/>
              <a:t>Left: The Tokyo 2020 Olympic Mascots</a:t>
            </a:r>
          </a:p>
        </p:txBody>
      </p:sp>
      <p:pic>
        <p:nvPicPr>
          <p:cNvPr id="5" name="Picture 12" descr="Image result for monster doll homemade">
            <a:extLst>
              <a:ext uri="{FF2B5EF4-FFF2-40B4-BE49-F238E27FC236}">
                <a16:creationId xmlns:a16="http://schemas.microsoft.com/office/drawing/2014/main" id="{EE975A4F-2FF3-4A68-BD91-B5B92AD2E5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774" y="2504316"/>
            <a:ext cx="4572000" cy="2571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4" descr="Image result for monster doll homemade">
            <a:extLst>
              <a:ext uri="{FF2B5EF4-FFF2-40B4-BE49-F238E27FC236}">
                <a16:creationId xmlns:a16="http://schemas.microsoft.com/office/drawing/2014/main" id="{D7DC1B9D-58A1-4037-89A6-2A87193FA1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282" y="5096775"/>
            <a:ext cx="2070372" cy="1552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6" descr="Image result for monster doll homemade">
            <a:extLst>
              <a:ext uri="{FF2B5EF4-FFF2-40B4-BE49-F238E27FC236}">
                <a16:creationId xmlns:a16="http://schemas.microsoft.com/office/drawing/2014/main" id="{499A473B-6B52-43AE-84BB-F25AD58CC5A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9" t="40519" r="3585" b="27423"/>
          <a:stretch/>
        </p:blipFill>
        <p:spPr bwMode="auto">
          <a:xfrm>
            <a:off x="4917033" y="2504316"/>
            <a:ext cx="2432392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442B696-7160-48E3-98C6-0581106F7139}"/>
              </a:ext>
            </a:extLst>
          </p:cNvPr>
          <p:cNvSpPr txBox="1"/>
          <p:nvPr/>
        </p:nvSpPr>
        <p:spPr>
          <a:xfrm>
            <a:off x="2339695" y="5116788"/>
            <a:ext cx="21984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Anything goes, you can even make them out of old socks or gloves!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9E95BDC5-293A-400B-AC01-795D6F8CFF3D}"/>
              </a:ext>
            </a:extLst>
          </p:cNvPr>
          <p:cNvSpPr/>
          <p:nvPr/>
        </p:nvSpPr>
        <p:spPr>
          <a:xfrm>
            <a:off x="200774" y="1286517"/>
            <a:ext cx="7148651" cy="1053780"/>
          </a:xfrm>
          <a:prstGeom prst="roundRect">
            <a:avLst/>
          </a:prstGeom>
          <a:solidFill>
            <a:srgbClr val="0F898D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/>
              <a:t>Homework task: Collect images to inspire your project</a:t>
            </a:r>
          </a:p>
          <a:p>
            <a:r>
              <a:rPr lang="en-GB" sz="2400" b="1" dirty="0"/>
              <a:t>Get pictures of toys, mascots and house/school logos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2DD9178C-8B9B-4AB6-ABEA-7394FDE7B3FE}"/>
              </a:ext>
            </a:extLst>
          </p:cNvPr>
          <p:cNvSpPr/>
          <p:nvPr/>
        </p:nvSpPr>
        <p:spPr>
          <a:xfrm>
            <a:off x="7493685" y="1265809"/>
            <a:ext cx="4348752" cy="1053780"/>
          </a:xfrm>
          <a:prstGeom prst="roundRect">
            <a:avLst/>
          </a:prstGeom>
          <a:solidFill>
            <a:srgbClr val="0F898D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b="1" dirty="0"/>
              <a:t>Save the pictures on a word or PowerPoint file and attach to the assignment in Teams.</a:t>
            </a:r>
          </a:p>
        </p:txBody>
      </p:sp>
    </p:spTree>
    <p:extLst>
      <p:ext uri="{BB962C8B-B14F-4D97-AF65-F5344CB8AC3E}">
        <p14:creationId xmlns:p14="http://schemas.microsoft.com/office/powerpoint/2010/main" val="166586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HA 2021 Powerpoint Update.ppt  -  Compatibility Mode" id="{DA0029A6-723F-44DF-9F9B-1A5E2FB71763}" vid="{602A60A5-76EE-46B7-AFC8-3080B7793E9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3FDB53730ADE14EB7611CC98E7538E1" ma:contentTypeVersion="3" ma:contentTypeDescription="Create a new document." ma:contentTypeScope="" ma:versionID="c10d12bb6f25481e495f90768c5b19d7">
  <xsd:schema xmlns:xsd="http://www.w3.org/2001/XMLSchema" xmlns:xs="http://www.w3.org/2001/XMLSchema" xmlns:p="http://schemas.microsoft.com/office/2006/metadata/properties" xmlns:ns2="11a624c9-4522-4b32-8a75-ad09192b0360" targetNamespace="http://schemas.microsoft.com/office/2006/metadata/properties" ma:root="true" ma:fieldsID="938c1fbd580810260aeaae0569db9841" ns2:_="">
    <xsd:import namespace="11a624c9-4522-4b32-8a75-ad09192b036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a624c9-4522-4b32-8a75-ad09192b036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BDC8AFF-4FCC-48C2-B78F-043E8FE64C6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2CCC335-BB04-4032-89C8-2F6BA2C08C21}"/>
</file>

<file path=customXml/itemProps3.xml><?xml version="1.0" encoding="utf-8"?>
<ds:datastoreItem xmlns:ds="http://schemas.openxmlformats.org/officeDocument/2006/customXml" ds:itemID="{DC64E381-1AAF-464E-832F-B2C01EDD298C}">
  <ds:schemaRefs>
    <ds:schemaRef ds:uri="http://purl.org/dc/elements/1.1/"/>
    <ds:schemaRef ds:uri="http://schemas.microsoft.com/office/2006/metadata/properties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terms/"/>
    <ds:schemaRef ds:uri="9d37eeba-f7e6-4bce-84df-89754bc5f34f"/>
    <ds:schemaRef ds:uri="d8ded639-96d6-4dd8-8f2f-21943b691dc3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WHA 2021 Powerpoint Update Template</Template>
  <TotalTime>2742</TotalTime>
  <Words>234</Words>
  <Application>Microsoft Office PowerPoint</Application>
  <PresentationFormat>Widescreen</PresentationFormat>
  <Paragraphs>33</Paragraphs>
  <Slides>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Freestyle Script</vt:lpstr>
      <vt:lpstr>Office Theme</vt:lpstr>
      <vt:lpstr>  </vt:lpstr>
      <vt:lpstr>PowerPoint Presentation</vt:lpstr>
      <vt:lpstr>PowerPoint Presentation</vt:lpstr>
    </vt:vector>
  </TitlesOfParts>
  <Company>Wolfreton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Our Vision and Values</dc:title>
  <dc:creator>Matt Nicholson</dc:creator>
  <cp:lastModifiedBy>Dominique Morris</cp:lastModifiedBy>
  <cp:revision>507</cp:revision>
  <cp:lastPrinted>2022-04-08T13:48:18Z</cp:lastPrinted>
  <dcterms:created xsi:type="dcterms:W3CDTF">2021-09-06T10:04:40Z</dcterms:created>
  <dcterms:modified xsi:type="dcterms:W3CDTF">2022-04-26T14:21:25Z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0x01010023FDB53730ADE14EB7611CC98E7538E1</vt:lpwstr>
  </property>
</Properties>
</file>