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handoutMasterIdLst>
    <p:handoutMasterId r:id="rId6"/>
  </p:handoutMasterIdLst>
  <p:sldIdLst>
    <p:sldId id="258" r:id="rId5"/>
  </p:sldIdLst>
  <p:sldSz cx="9906000" cy="6858000" type="A4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12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05" d="100"/>
          <a:sy n="105" d="100"/>
        </p:scale>
        <p:origin x="828" y="96"/>
      </p:cViewPr>
      <p:guideLst>
        <p:guide orient="horz" pos="2160"/>
        <p:guide pos="312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handoutMaster" Target="handoutMasters/handoutMaster1.xml"/><Relationship Id="rId11" Type="http://schemas.microsoft.com/office/2016/11/relationships/changesInfo" Target="changesInfos/changesInfo1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 Holliday" userId="627b65c9-d089-4413-bd1d-a0231413550f" providerId="ADAL" clId="{6C5E8149-921D-4F63-9E87-D2A89F38B069}"/>
    <pc:docChg chg="modSld">
      <pc:chgData name="S Holliday" userId="627b65c9-d089-4413-bd1d-a0231413550f" providerId="ADAL" clId="{6C5E8149-921D-4F63-9E87-D2A89F38B069}" dt="2023-09-12T11:52:12.740" v="17" actId="115"/>
      <pc:docMkLst>
        <pc:docMk/>
      </pc:docMkLst>
      <pc:sldChg chg="modSp mod">
        <pc:chgData name="S Holliday" userId="627b65c9-d089-4413-bd1d-a0231413550f" providerId="ADAL" clId="{6C5E8149-921D-4F63-9E87-D2A89F38B069}" dt="2023-09-12T11:52:12.740" v="17" actId="115"/>
        <pc:sldMkLst>
          <pc:docMk/>
          <pc:sldMk cId="3147747425" sldId="258"/>
        </pc:sldMkLst>
        <pc:spChg chg="mod">
          <ac:chgData name="S Holliday" userId="627b65c9-d089-4413-bd1d-a0231413550f" providerId="ADAL" clId="{6C5E8149-921D-4F63-9E87-D2A89F38B069}" dt="2023-09-12T11:52:02.363" v="14" actId="404"/>
          <ac:spMkLst>
            <pc:docMk/>
            <pc:sldMk cId="3147747425" sldId="258"/>
            <ac:spMk id="3" creationId="{BA58A13D-6998-4CFE-B2D2-CB8E720A7BE8}"/>
          </ac:spMkLst>
        </pc:spChg>
        <pc:spChg chg="mod">
          <ac:chgData name="S Holliday" userId="627b65c9-d089-4413-bd1d-a0231413550f" providerId="ADAL" clId="{6C5E8149-921D-4F63-9E87-D2A89F38B069}" dt="2023-09-12T11:51:58.065" v="13" actId="115"/>
          <ac:spMkLst>
            <pc:docMk/>
            <pc:sldMk cId="3147747425" sldId="258"/>
            <ac:spMk id="6" creationId="{892C6C44-D55C-40C9-A368-1CAFF3E9A5A0}"/>
          </ac:spMkLst>
        </pc:spChg>
        <pc:spChg chg="mod">
          <ac:chgData name="S Holliday" userId="627b65c9-d089-4413-bd1d-a0231413550f" providerId="ADAL" clId="{6C5E8149-921D-4F63-9E87-D2A89F38B069}" dt="2023-09-12T11:52:12.740" v="17" actId="115"/>
          <ac:spMkLst>
            <pc:docMk/>
            <pc:sldMk cId="3147747425" sldId="258"/>
            <ac:spMk id="11" creationId="{4AD483CC-FA6E-4B64-86F0-09824D4E1501}"/>
          </ac:spMkLst>
        </pc:sp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42B7FC3-5F05-41F9-8A22-5FF2253EBAD2}" type="datetimeFigureOut">
              <a:rPr lang="en-GB" smtClean="0"/>
              <a:t>12/09/2023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49688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C2D3265-A58E-41FC-B9B1-B795AB88CA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6420089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2130426"/>
            <a:ext cx="8420100" cy="1470025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65C4A4-3B4F-6A47-942B-BA9AC4755C9C}" type="datetimeFigureOut">
              <a:rPr lang="en-US" smtClean="0"/>
              <a:t>9/12/2023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CD2E83-ED55-8E4A-B1D8-40D5D151EB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69191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65C4A4-3B4F-6A47-942B-BA9AC4755C9C}" type="datetimeFigureOut">
              <a:rPr lang="en-US" smtClean="0"/>
              <a:t>9/12/2023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CD2E83-ED55-8E4A-B1D8-40D5D151EB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499463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2506" y="4406901"/>
            <a:ext cx="84201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82506" y="2906713"/>
            <a:ext cx="84201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65C4A4-3B4F-6A47-942B-BA9AC4755C9C}" type="datetimeFigureOut">
              <a:rPr lang="en-US" smtClean="0"/>
              <a:t>9/12/2023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CD2E83-ED55-8E4A-B1D8-40D5D151EB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60094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36575" y="1600201"/>
            <a:ext cx="4746625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48300" y="1600201"/>
            <a:ext cx="4746625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65C4A4-3B4F-6A47-942B-BA9AC4755C9C}" type="datetimeFigureOut">
              <a:rPr lang="en-US" smtClean="0"/>
              <a:t>9/12/2023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CD2E83-ED55-8E4A-B1D8-40D5D151EB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97174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5300" y="1535113"/>
            <a:ext cx="437687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5300" y="2174875"/>
            <a:ext cx="437687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32111" y="1535113"/>
            <a:ext cx="437859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32111" y="2174875"/>
            <a:ext cx="437859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65C4A4-3B4F-6A47-942B-BA9AC4755C9C}" type="datetimeFigureOut">
              <a:rPr lang="en-US" smtClean="0"/>
              <a:t>9/12/2023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CD2E83-ED55-8E4A-B1D8-40D5D151EB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302731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65C4A4-3B4F-6A47-942B-BA9AC4755C9C}" type="datetimeFigureOut">
              <a:rPr lang="en-US" smtClean="0"/>
              <a:t>9/12/2023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CD2E83-ED55-8E4A-B1D8-40D5D151EB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933718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65C4A4-3B4F-6A47-942B-BA9AC4755C9C}" type="datetimeFigureOut">
              <a:rPr lang="en-US" smtClean="0"/>
              <a:t>9/12/2023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CD2E83-ED55-8E4A-B1D8-40D5D151EB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8336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" y="273050"/>
            <a:ext cx="3259006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72971" y="273051"/>
            <a:ext cx="5537729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5300" y="1435101"/>
            <a:ext cx="3259006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65C4A4-3B4F-6A47-942B-BA9AC4755C9C}" type="datetimeFigureOut">
              <a:rPr lang="en-US" smtClean="0"/>
              <a:t>9/12/2023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CD2E83-ED55-8E4A-B1D8-40D5D151EB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26365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1645" y="4800600"/>
            <a:ext cx="59436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941645" y="612775"/>
            <a:ext cx="59436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1645" y="5367338"/>
            <a:ext cx="59436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65C4A4-3B4F-6A47-942B-BA9AC4755C9C}" type="datetimeFigureOut">
              <a:rPr lang="en-US" smtClean="0"/>
              <a:t>9/12/2023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CD2E83-ED55-8E4A-B1D8-40D5D151EB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15889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65C4A4-3B4F-6A47-942B-BA9AC4755C9C}" type="datetimeFigureOut">
              <a:rPr lang="en-US" smtClean="0"/>
              <a:t>9/12/2023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CD2E83-ED55-8E4A-B1D8-40D5D151EB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30227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780337" y="274639"/>
            <a:ext cx="2414588" cy="5851525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36575" y="274639"/>
            <a:ext cx="7078663" cy="5851525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65C4A4-3B4F-6A47-942B-BA9AC4755C9C}" type="datetimeFigureOut">
              <a:rPr lang="en-US" smtClean="0"/>
              <a:t>9/12/2023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CD2E83-ED55-8E4A-B1D8-40D5D151EB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20678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5300" y="1600201"/>
            <a:ext cx="89154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95300" y="63563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65C4A4-3B4F-6A47-942B-BA9AC4755C9C}" type="datetimeFigureOut">
              <a:rPr lang="en-US" smtClean="0"/>
              <a:t>9/12/2023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384550" y="6356351"/>
            <a:ext cx="31369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099300" y="63563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ECD2E83-ED55-8E4A-B1D8-40D5D151EB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31469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6">
            <a:extLst>
              <a:ext uri="{FF2B5EF4-FFF2-40B4-BE49-F238E27FC236}">
                <a16:creationId xmlns:a16="http://schemas.microsoft.com/office/drawing/2014/main" id="{295BDB02-0739-46AE-8EDF-CA21A7046903}"/>
              </a:ext>
            </a:extLst>
          </p:cNvPr>
          <p:cNvSpPr/>
          <p:nvPr/>
        </p:nvSpPr>
        <p:spPr>
          <a:xfrm>
            <a:off x="2054385" y="220782"/>
            <a:ext cx="5664200" cy="556814"/>
          </a:xfrm>
          <a:prstGeom prst="roundRect">
            <a:avLst>
              <a:gd name="adj" fmla="val 16667"/>
            </a:avLst>
          </a:prstGeom>
          <a:solidFill>
            <a:schemeClr val="lt1"/>
          </a:solidFill>
          <a:ln w="25400" cap="flat" cmpd="sng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45700" rIns="91425" bIns="45700" anchor="ctr" anchorCtr="0"/>
          <a:lstStyle/>
          <a:p>
            <a:pPr algn="ctr">
              <a:lnSpc>
                <a:spcPct val="114000"/>
              </a:lnSpc>
              <a:spcAft>
                <a:spcPts val="1000"/>
              </a:spcAft>
            </a:pPr>
            <a:r>
              <a:rPr lang="en-GB" sz="1600" b="1" dirty="0">
                <a:solidFill>
                  <a:srgbClr val="000000"/>
                </a:solidFill>
                <a:effectLst/>
                <a:ea typeface="Calibri"/>
                <a:cs typeface="Calibri"/>
              </a:rPr>
              <a:t>ENGLISH YEAR </a:t>
            </a:r>
            <a:r>
              <a:rPr lang="en-GB" sz="1600" b="1" dirty="0">
                <a:solidFill>
                  <a:srgbClr val="000000"/>
                </a:solidFill>
                <a:ea typeface="Calibri"/>
                <a:cs typeface="Calibri"/>
              </a:rPr>
              <a:t>8</a:t>
            </a:r>
            <a:r>
              <a:rPr lang="en-GB" sz="1600" b="1" dirty="0">
                <a:solidFill>
                  <a:srgbClr val="000000"/>
                </a:solidFill>
                <a:effectLst/>
                <a:ea typeface="Calibri"/>
                <a:cs typeface="Calibri"/>
              </a:rPr>
              <a:t> ROMEO AND JULIET </a:t>
            </a:r>
            <a:r>
              <a:rPr lang="en-GB" sz="1600" b="1" dirty="0">
                <a:solidFill>
                  <a:srgbClr val="000000"/>
                </a:solidFill>
                <a:ea typeface="Calibri"/>
                <a:cs typeface="Calibri"/>
              </a:rPr>
              <a:t>SELF-STUDY </a:t>
            </a:r>
            <a:r>
              <a:rPr lang="en-GB" sz="1600" b="1" dirty="0">
                <a:solidFill>
                  <a:srgbClr val="000000"/>
                </a:solidFill>
                <a:effectLst/>
                <a:ea typeface="Calibri"/>
                <a:cs typeface="Calibri"/>
              </a:rPr>
              <a:t>MENU</a:t>
            </a:r>
          </a:p>
        </p:txBody>
      </p:sp>
      <p:sp>
        <p:nvSpPr>
          <p:cNvPr id="3" name="Rounded Rectangle 5">
            <a:extLst>
              <a:ext uri="{FF2B5EF4-FFF2-40B4-BE49-F238E27FC236}">
                <a16:creationId xmlns:a16="http://schemas.microsoft.com/office/drawing/2014/main" id="{BA58A13D-6998-4CFE-B2D2-CB8E720A7BE8}"/>
              </a:ext>
            </a:extLst>
          </p:cNvPr>
          <p:cNvSpPr/>
          <p:nvPr/>
        </p:nvSpPr>
        <p:spPr>
          <a:xfrm>
            <a:off x="88777" y="1101544"/>
            <a:ext cx="2004181" cy="1444069"/>
          </a:xfrm>
          <a:prstGeom prst="roundRect">
            <a:avLst>
              <a:gd name="adj" fmla="val 16667"/>
            </a:avLst>
          </a:prstGeom>
          <a:noFill/>
          <a:ln w="2540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91425" rIns="91425" bIns="91425" anchor="t" anchorCtr="0"/>
          <a:lstStyle/>
          <a:p>
            <a:pPr algn="ctr">
              <a:lnSpc>
                <a:spcPct val="115000"/>
              </a:lnSpc>
            </a:pPr>
            <a:r>
              <a:rPr lang="en-GB" sz="1200" b="1" u="sng" dirty="0">
                <a:solidFill>
                  <a:srgbClr val="000000"/>
                </a:solidFill>
                <a:latin typeface="Calibri" panose="020F0502020204030204" pitchFamily="34" charset="0"/>
                <a:ea typeface="Comic Sans MS"/>
                <a:cs typeface="Comic Sans MS"/>
              </a:rPr>
              <a:t>PRE-READING</a:t>
            </a: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n-GB" sz="1200" b="1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omic Sans MS"/>
                <a:cs typeface="Comic Sans MS"/>
              </a:rPr>
              <a:t>Week 2</a:t>
            </a:r>
            <a:r>
              <a:rPr lang="en-GB" sz="1200" b="1" dirty="0">
                <a:solidFill>
                  <a:srgbClr val="000000"/>
                </a:solidFill>
                <a:latin typeface="Calibri" panose="020F0502020204030204" pitchFamily="34" charset="0"/>
                <a:ea typeface="Comic Sans MS"/>
                <a:cs typeface="Comic Sans MS"/>
              </a:rPr>
              <a:t>: </a:t>
            </a: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n-GB" sz="1200" dirty="0">
                <a:solidFill>
                  <a:srgbClr val="000000"/>
                </a:solidFill>
                <a:latin typeface="Calibri" panose="020F0502020204030204" pitchFamily="34" charset="0"/>
                <a:ea typeface="Comic Sans MS"/>
                <a:cs typeface="Comic Sans MS"/>
              </a:rPr>
              <a:t>One task from this row</a:t>
            </a:r>
            <a:endParaRPr lang="en-GB" sz="1200" dirty="0">
              <a:solidFill>
                <a:srgbClr val="000000"/>
              </a:solidFill>
              <a:effectLst/>
              <a:latin typeface="Calibri" panose="020F0502020204030204" pitchFamily="34" charset="0"/>
              <a:ea typeface="Calibri"/>
              <a:cs typeface="Calibri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endParaRPr lang="en-GB" sz="1400" dirty="0">
              <a:solidFill>
                <a:srgbClr val="000000"/>
              </a:solidFill>
              <a:effectLst/>
              <a:latin typeface="Calibri" panose="020F0502020204030204" pitchFamily="34" charset="0"/>
              <a:ea typeface="Calibri"/>
              <a:cs typeface="Calibri"/>
            </a:endParaRPr>
          </a:p>
        </p:txBody>
      </p:sp>
      <p:sp>
        <p:nvSpPr>
          <p:cNvPr id="6" name="Rounded Rectangle 5">
            <a:extLst>
              <a:ext uri="{FF2B5EF4-FFF2-40B4-BE49-F238E27FC236}">
                <a16:creationId xmlns:a16="http://schemas.microsoft.com/office/drawing/2014/main" id="{892C6C44-D55C-40C9-A368-1CAFF3E9A5A0}"/>
              </a:ext>
            </a:extLst>
          </p:cNvPr>
          <p:cNvSpPr/>
          <p:nvPr/>
        </p:nvSpPr>
        <p:spPr>
          <a:xfrm>
            <a:off x="88777" y="2842492"/>
            <a:ext cx="2037916" cy="1570374"/>
          </a:xfrm>
          <a:prstGeom prst="roundRect">
            <a:avLst>
              <a:gd name="adj" fmla="val 16667"/>
            </a:avLst>
          </a:prstGeom>
          <a:noFill/>
          <a:ln w="2540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0" rIns="91425" bIns="91425" anchor="t" anchorCtr="0"/>
          <a:lstStyle/>
          <a:p>
            <a:pPr algn="ctr">
              <a:lnSpc>
                <a:spcPct val="115000"/>
              </a:lnSpc>
            </a:pPr>
            <a:r>
              <a:rPr lang="en-GB" sz="1200" b="1" u="sng" dirty="0">
                <a:solidFill>
                  <a:srgbClr val="000000"/>
                </a:solidFill>
                <a:latin typeface="Calibri" panose="020F0502020204030204" pitchFamily="34" charset="0"/>
                <a:ea typeface="Comic Sans MS"/>
                <a:cs typeface="Comic Sans MS"/>
              </a:rPr>
              <a:t>FOLLOW-UP</a:t>
            </a:r>
            <a:endParaRPr lang="en-GB" sz="1200" b="1" dirty="0">
              <a:solidFill>
                <a:srgbClr val="000000"/>
              </a:solidFill>
              <a:latin typeface="Calibri" panose="020F0502020204030204" pitchFamily="34" charset="0"/>
              <a:ea typeface="Comic Sans MS"/>
              <a:cs typeface="Comic Sans MS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n-GB" sz="1200" b="1" dirty="0">
                <a:solidFill>
                  <a:srgbClr val="000000"/>
                </a:solidFill>
                <a:latin typeface="Calibri" panose="020F0502020204030204" pitchFamily="34" charset="0"/>
                <a:ea typeface="Comic Sans MS"/>
                <a:cs typeface="Comic Sans MS"/>
              </a:rPr>
              <a:t>Week 4: </a:t>
            </a: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n-GB" sz="1200" dirty="0">
                <a:solidFill>
                  <a:srgbClr val="000000"/>
                </a:solidFill>
                <a:latin typeface="Calibri" panose="020F0502020204030204" pitchFamily="34" charset="0"/>
                <a:ea typeface="Comic Sans MS"/>
                <a:cs typeface="Comic Sans MS"/>
              </a:rPr>
              <a:t>One task from this row</a:t>
            </a:r>
          </a:p>
          <a:p>
            <a:pPr algn="ctr">
              <a:lnSpc>
                <a:spcPct val="115000"/>
              </a:lnSpc>
            </a:pPr>
            <a:r>
              <a:rPr lang="en-GB" sz="1200" b="1" dirty="0">
                <a:solidFill>
                  <a:srgbClr val="000000"/>
                </a:solidFill>
                <a:latin typeface="Calibri" panose="020F0502020204030204" pitchFamily="34" charset="0"/>
                <a:ea typeface="Comic Sans MS"/>
                <a:cs typeface="Comic Sans MS"/>
              </a:rPr>
              <a:t> AND</a:t>
            </a: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n-GB" sz="1200" b="1" dirty="0">
                <a:solidFill>
                  <a:srgbClr val="000000"/>
                </a:solidFill>
                <a:latin typeface="Calibri" panose="020F0502020204030204" pitchFamily="34" charset="0"/>
                <a:ea typeface="Comic Sans MS"/>
                <a:cs typeface="Comic Sans MS"/>
              </a:rPr>
              <a:t>Week 6: </a:t>
            </a: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n-GB" sz="1200" dirty="0">
                <a:solidFill>
                  <a:srgbClr val="000000"/>
                </a:solidFill>
                <a:latin typeface="Calibri" panose="020F0502020204030204" pitchFamily="34" charset="0"/>
                <a:ea typeface="Comic Sans MS"/>
                <a:cs typeface="Comic Sans MS"/>
              </a:rPr>
              <a:t>Another task from this row</a:t>
            </a:r>
            <a:endParaRPr lang="en-GB" sz="1200" dirty="0">
              <a:solidFill>
                <a:srgbClr val="000000"/>
              </a:solidFill>
              <a:latin typeface="Calibri" panose="020F0502020204030204" pitchFamily="34" charset="0"/>
              <a:ea typeface="Calibri"/>
              <a:cs typeface="Calibri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endParaRPr lang="en-GB" sz="1400" b="1" dirty="0">
              <a:solidFill>
                <a:srgbClr val="000000"/>
              </a:solidFill>
              <a:latin typeface="Calibri" panose="020F0502020204030204" pitchFamily="34" charset="0"/>
              <a:ea typeface="Comic Sans MS"/>
              <a:cs typeface="Comic Sans MS"/>
            </a:endParaRPr>
          </a:p>
        </p:txBody>
      </p:sp>
      <p:sp>
        <p:nvSpPr>
          <p:cNvPr id="11" name="Rounded Rectangle 5">
            <a:extLst>
              <a:ext uri="{FF2B5EF4-FFF2-40B4-BE49-F238E27FC236}">
                <a16:creationId xmlns:a16="http://schemas.microsoft.com/office/drawing/2014/main" id="{4AD483CC-FA6E-4B64-86F0-09824D4E1501}"/>
              </a:ext>
            </a:extLst>
          </p:cNvPr>
          <p:cNvSpPr/>
          <p:nvPr/>
        </p:nvSpPr>
        <p:spPr>
          <a:xfrm>
            <a:off x="88777" y="4761391"/>
            <a:ext cx="2004181" cy="1559303"/>
          </a:xfrm>
          <a:prstGeom prst="roundRect">
            <a:avLst>
              <a:gd name="adj" fmla="val 16667"/>
            </a:avLst>
          </a:prstGeom>
          <a:noFill/>
          <a:ln w="2540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91425" rIns="91425" bIns="91425" anchor="t" anchorCtr="0"/>
          <a:lstStyle/>
          <a:p>
            <a:pPr algn="ctr">
              <a:lnSpc>
                <a:spcPct val="115000"/>
              </a:lnSpc>
            </a:pPr>
            <a:r>
              <a:rPr lang="en-GB" sz="1200" b="1" dirty="0">
                <a:solidFill>
                  <a:srgbClr val="000000"/>
                </a:solidFill>
                <a:latin typeface="Calibri" panose="020F0502020204030204" pitchFamily="34" charset="0"/>
                <a:ea typeface="Comic Sans MS"/>
                <a:cs typeface="Comic Sans MS"/>
              </a:rPr>
              <a:t>REVISE/RECALL</a:t>
            </a: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n-GB" sz="1200" b="1" dirty="0">
                <a:solidFill>
                  <a:srgbClr val="000000"/>
                </a:solidFill>
                <a:latin typeface="Calibri" panose="020F0502020204030204" pitchFamily="34" charset="0"/>
                <a:ea typeface="Comic Sans MS"/>
                <a:cs typeface="Comic Sans MS"/>
              </a:rPr>
              <a:t>Week 8: </a:t>
            </a: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n-GB" sz="1200" dirty="0">
                <a:solidFill>
                  <a:srgbClr val="000000"/>
                </a:solidFill>
                <a:latin typeface="Calibri" panose="020F0502020204030204" pitchFamily="34" charset="0"/>
                <a:ea typeface="Comic Sans MS"/>
                <a:cs typeface="Comic Sans MS"/>
              </a:rPr>
              <a:t>One task from this row</a:t>
            </a:r>
            <a:endParaRPr lang="en-GB" sz="1200" dirty="0">
              <a:solidFill>
                <a:srgbClr val="000000"/>
              </a:solidFill>
              <a:latin typeface="Calibri" panose="020F0502020204030204" pitchFamily="34" charset="0"/>
              <a:ea typeface="Calibri"/>
              <a:cs typeface="Calibri"/>
            </a:endParaRPr>
          </a:p>
        </p:txBody>
      </p:sp>
      <p:sp>
        <p:nvSpPr>
          <p:cNvPr id="18" name="Rounded Rectangle 15">
            <a:extLst>
              <a:ext uri="{FF2B5EF4-FFF2-40B4-BE49-F238E27FC236}">
                <a16:creationId xmlns:a16="http://schemas.microsoft.com/office/drawing/2014/main" id="{4B28086B-7A3B-4529-BEC6-C353E3B7DA6C}"/>
              </a:ext>
            </a:extLst>
          </p:cNvPr>
          <p:cNvSpPr/>
          <p:nvPr/>
        </p:nvSpPr>
        <p:spPr>
          <a:xfrm>
            <a:off x="2211750" y="1083323"/>
            <a:ext cx="2413000" cy="1477026"/>
          </a:xfrm>
          <a:prstGeom prst="roundRect">
            <a:avLst>
              <a:gd name="adj" fmla="val 16667"/>
            </a:avLst>
          </a:prstGeom>
          <a:noFill/>
          <a:ln w="25400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91425" rIns="91425" bIns="91425" anchor="t" anchorCtr="0"/>
          <a:lstStyle/>
          <a:p>
            <a:pPr algn="just" defTabSz="914400">
              <a:lnSpc>
                <a:spcPct val="107000"/>
              </a:lnSpc>
              <a:defRPr/>
            </a:pPr>
            <a:r>
              <a:rPr lang="en-GB" sz="1300" dirty="0">
                <a:latin typeface="Calibri" panose="020F0502020204030204" pitchFamily="34" charset="0"/>
                <a:cs typeface="Calibri" panose="020F0502020204030204" pitchFamily="34" charset="0"/>
              </a:rPr>
              <a:t>Research what theatres were like in Shakespeare’s time. Present at least 10 facts about what they were like in either a poster or a PowerPoint. </a:t>
            </a:r>
            <a:endParaRPr lang="en-GB" sz="1400" dirty="0">
              <a:solidFill>
                <a:srgbClr val="000000"/>
              </a:solidFill>
              <a:effectLst/>
              <a:latin typeface="Calibri" panose="020F0502020204030204" pitchFamily="34" charset="0"/>
              <a:ea typeface="Calibri"/>
              <a:cs typeface="Calibri"/>
            </a:endParaRPr>
          </a:p>
        </p:txBody>
      </p:sp>
      <p:sp>
        <p:nvSpPr>
          <p:cNvPr id="19" name="Rounded Rectangle 15">
            <a:extLst>
              <a:ext uri="{FF2B5EF4-FFF2-40B4-BE49-F238E27FC236}">
                <a16:creationId xmlns:a16="http://schemas.microsoft.com/office/drawing/2014/main" id="{E7110413-231C-4E97-B167-06CB2484DBC8}"/>
              </a:ext>
            </a:extLst>
          </p:cNvPr>
          <p:cNvSpPr/>
          <p:nvPr/>
        </p:nvSpPr>
        <p:spPr>
          <a:xfrm>
            <a:off x="4709807" y="1091862"/>
            <a:ext cx="2413000" cy="1453752"/>
          </a:xfrm>
          <a:prstGeom prst="roundRect">
            <a:avLst>
              <a:gd name="adj" fmla="val 16667"/>
            </a:avLst>
          </a:prstGeom>
          <a:noFill/>
          <a:ln w="25400" cap="flat" cmpd="sng">
            <a:solidFill>
              <a:srgbClr val="FFC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91425" rIns="91425" bIns="91425" anchor="t" anchorCtr="0"/>
          <a:lstStyle/>
          <a:p>
            <a:pPr algn="just">
              <a:lnSpc>
                <a:spcPct val="115000"/>
              </a:lnSpc>
            </a:pPr>
            <a:r>
              <a:rPr lang="en-GB" sz="1300" dirty="0"/>
              <a:t>Research Elizabethan beliefs about gender – what did they think men and women should be like? Summarise your research in at least 100 words.</a:t>
            </a:r>
          </a:p>
        </p:txBody>
      </p:sp>
      <p:sp>
        <p:nvSpPr>
          <p:cNvPr id="20" name="Rounded Rectangle 15">
            <a:extLst>
              <a:ext uri="{FF2B5EF4-FFF2-40B4-BE49-F238E27FC236}">
                <a16:creationId xmlns:a16="http://schemas.microsoft.com/office/drawing/2014/main" id="{6BAC1D62-95C4-46B1-9108-F2B9FC0A7BFC}"/>
              </a:ext>
            </a:extLst>
          </p:cNvPr>
          <p:cNvSpPr/>
          <p:nvPr/>
        </p:nvSpPr>
        <p:spPr>
          <a:xfrm>
            <a:off x="7207755" y="1101543"/>
            <a:ext cx="2413000" cy="1453752"/>
          </a:xfrm>
          <a:prstGeom prst="roundRect">
            <a:avLst>
              <a:gd name="adj" fmla="val 16667"/>
            </a:avLst>
          </a:prstGeom>
          <a:noFill/>
          <a:ln w="25400" cap="flat" cmpd="sng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91425" rIns="91425" bIns="91425" anchor="t" anchorCtr="0"/>
          <a:lstStyle/>
          <a:p>
            <a:pPr algn="just">
              <a:lnSpc>
                <a:spcPct val="115000"/>
              </a:lnSpc>
            </a:pPr>
            <a:r>
              <a:rPr lang="en-GB" sz="13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Research the themes of </a:t>
            </a:r>
            <a:r>
              <a:rPr lang="en-GB" sz="1300" dirty="0"/>
              <a:t>Love, Family, Fate &amp; Destiny. Explain why you think Shakespeare chose these ideas for his play in at least 100 words.</a:t>
            </a:r>
          </a:p>
        </p:txBody>
      </p:sp>
      <p:sp>
        <p:nvSpPr>
          <p:cNvPr id="23" name="Rounded Rectangle 15">
            <a:extLst>
              <a:ext uri="{FF2B5EF4-FFF2-40B4-BE49-F238E27FC236}">
                <a16:creationId xmlns:a16="http://schemas.microsoft.com/office/drawing/2014/main" id="{B4646EC9-1A77-48F2-ABE1-05A76D2D657F}"/>
              </a:ext>
            </a:extLst>
          </p:cNvPr>
          <p:cNvSpPr/>
          <p:nvPr/>
        </p:nvSpPr>
        <p:spPr>
          <a:xfrm>
            <a:off x="4709807" y="2855342"/>
            <a:ext cx="2413000" cy="1570375"/>
          </a:xfrm>
          <a:prstGeom prst="roundRect">
            <a:avLst>
              <a:gd name="adj" fmla="val 16667"/>
            </a:avLst>
          </a:prstGeom>
          <a:noFill/>
          <a:ln w="25400" cap="flat" cmpd="sng">
            <a:solidFill>
              <a:srgbClr val="FFC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91425" rIns="91425" bIns="91425" anchor="t" anchorCtr="0"/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n-GB" sz="1300" dirty="0">
                <a:latin typeface="Calibri" panose="020F0502020204030204" pitchFamily="34" charset="0"/>
                <a:cs typeface="Calibri" panose="020F0502020204030204" pitchFamily="34" charset="0"/>
              </a:rPr>
              <a:t>Design the invitation to the Capulet Ball. Make sure you include Shakespearean language and present it in an elegant and flamboyant style!</a:t>
            </a:r>
            <a:endParaRPr lang="en-GB" sz="13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6" name="Rounded Rectangle 15">
            <a:extLst>
              <a:ext uri="{FF2B5EF4-FFF2-40B4-BE49-F238E27FC236}">
                <a16:creationId xmlns:a16="http://schemas.microsoft.com/office/drawing/2014/main" id="{3D97DA48-D6F6-482A-AB29-6BC90B8B58C6}"/>
              </a:ext>
            </a:extLst>
          </p:cNvPr>
          <p:cNvSpPr/>
          <p:nvPr/>
        </p:nvSpPr>
        <p:spPr>
          <a:xfrm>
            <a:off x="7241599" y="2849988"/>
            <a:ext cx="2413000" cy="1570375"/>
          </a:xfrm>
          <a:prstGeom prst="roundRect">
            <a:avLst>
              <a:gd name="adj" fmla="val 16667"/>
            </a:avLst>
          </a:prstGeom>
          <a:noFill/>
          <a:ln w="25400" cap="flat" cmpd="sng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91425" rIns="91425" bIns="91425" anchor="t" anchorCtr="0"/>
          <a:lstStyle/>
          <a:p>
            <a:r>
              <a:rPr lang="en-GB" sz="13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Explain in at least 200 words why Shakespeare chose to open his play with the Prologue. Think about what his audiences were like and what they believed in. </a:t>
            </a:r>
            <a:endParaRPr lang="en-GB" sz="1300" dirty="0"/>
          </a:p>
        </p:txBody>
      </p:sp>
      <p:sp>
        <p:nvSpPr>
          <p:cNvPr id="27" name="Rounded Rectangle 15">
            <a:extLst>
              <a:ext uri="{FF2B5EF4-FFF2-40B4-BE49-F238E27FC236}">
                <a16:creationId xmlns:a16="http://schemas.microsoft.com/office/drawing/2014/main" id="{1B40F6EF-5C16-43B1-97CF-6DCE8936CA88}"/>
              </a:ext>
            </a:extLst>
          </p:cNvPr>
          <p:cNvSpPr/>
          <p:nvPr/>
        </p:nvSpPr>
        <p:spPr>
          <a:xfrm>
            <a:off x="2211750" y="4767578"/>
            <a:ext cx="2413000" cy="1559304"/>
          </a:xfrm>
          <a:prstGeom prst="roundRect">
            <a:avLst>
              <a:gd name="adj" fmla="val 16667"/>
            </a:avLst>
          </a:prstGeom>
          <a:noFill/>
          <a:ln w="25400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91425" rIns="91425" bIns="91425" anchor="t" anchorCtr="0"/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GB" sz="1300" dirty="0"/>
              <a:t>Design a poster advertising the play. Think about the main themes and characters and how to make the poster persuade people to watch it. </a:t>
            </a:r>
            <a:endParaRPr lang="en-GB" sz="1300" dirty="0">
              <a:solidFill>
                <a:srgbClr val="000000"/>
              </a:solidFill>
              <a:latin typeface="Calibri" panose="020F0502020204030204" pitchFamily="34" charset="0"/>
              <a:ea typeface="Calibri"/>
              <a:cs typeface="Calibri"/>
            </a:endParaRPr>
          </a:p>
        </p:txBody>
      </p:sp>
      <p:sp>
        <p:nvSpPr>
          <p:cNvPr id="29" name="Rounded Rectangle 15">
            <a:extLst>
              <a:ext uri="{FF2B5EF4-FFF2-40B4-BE49-F238E27FC236}">
                <a16:creationId xmlns:a16="http://schemas.microsoft.com/office/drawing/2014/main" id="{430DD730-C4AA-41A0-877D-2A6E6C3F5636}"/>
              </a:ext>
            </a:extLst>
          </p:cNvPr>
          <p:cNvSpPr/>
          <p:nvPr/>
        </p:nvSpPr>
        <p:spPr>
          <a:xfrm>
            <a:off x="7241599" y="4767578"/>
            <a:ext cx="2413000" cy="1559304"/>
          </a:xfrm>
          <a:prstGeom prst="roundRect">
            <a:avLst>
              <a:gd name="adj" fmla="val 16667"/>
            </a:avLst>
          </a:prstGeom>
          <a:noFill/>
          <a:ln w="25400" cap="flat" cmpd="sng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91425" rIns="91425" bIns="91425" anchor="t" anchorCtr="0"/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n-GB" sz="1300" dirty="0">
                <a:latin typeface="Calibri" panose="020F0502020204030204" pitchFamily="34" charset="0"/>
                <a:cs typeface="Calibri" panose="020F0502020204030204" pitchFamily="34" charset="0"/>
              </a:rPr>
              <a:t>Design a board game or a set of Top Trumps cards based on characters, themes and events in the play. </a:t>
            </a:r>
            <a:endParaRPr lang="en-GB" sz="13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cxnSp>
        <p:nvCxnSpPr>
          <p:cNvPr id="31" name="Straight Connector 30">
            <a:extLst>
              <a:ext uri="{FF2B5EF4-FFF2-40B4-BE49-F238E27FC236}">
                <a16:creationId xmlns:a16="http://schemas.microsoft.com/office/drawing/2014/main" id="{325A7BEE-892C-42A2-BFED-247E7C42A3E0}"/>
              </a:ext>
            </a:extLst>
          </p:cNvPr>
          <p:cNvCxnSpPr>
            <a:cxnSpLocks/>
          </p:cNvCxnSpPr>
          <p:nvPr/>
        </p:nvCxnSpPr>
        <p:spPr>
          <a:xfrm>
            <a:off x="0" y="2707845"/>
            <a:ext cx="9906000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>
            <a:extLst>
              <a:ext uri="{FF2B5EF4-FFF2-40B4-BE49-F238E27FC236}">
                <a16:creationId xmlns:a16="http://schemas.microsoft.com/office/drawing/2014/main" id="{7D10BABE-D181-486C-B231-6608668DF4B0}"/>
              </a:ext>
            </a:extLst>
          </p:cNvPr>
          <p:cNvCxnSpPr>
            <a:cxnSpLocks/>
          </p:cNvCxnSpPr>
          <p:nvPr/>
        </p:nvCxnSpPr>
        <p:spPr>
          <a:xfrm>
            <a:off x="0" y="4626745"/>
            <a:ext cx="9906000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8" name="Rounded Rectangle 15">
            <a:extLst>
              <a:ext uri="{FF2B5EF4-FFF2-40B4-BE49-F238E27FC236}">
                <a16:creationId xmlns:a16="http://schemas.microsoft.com/office/drawing/2014/main" id="{D36277E6-14EA-4A6D-9C36-10CBCA1B9178}"/>
              </a:ext>
            </a:extLst>
          </p:cNvPr>
          <p:cNvSpPr/>
          <p:nvPr/>
        </p:nvSpPr>
        <p:spPr>
          <a:xfrm>
            <a:off x="2211750" y="2855342"/>
            <a:ext cx="2413000" cy="1570382"/>
          </a:xfrm>
          <a:prstGeom prst="roundRect">
            <a:avLst>
              <a:gd name="adj" fmla="val 16667"/>
            </a:avLst>
          </a:prstGeom>
          <a:noFill/>
          <a:ln w="25400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91425" rIns="91425" bIns="91425" anchor="t" anchorCtr="0"/>
          <a:lstStyle/>
          <a:p>
            <a:pPr algn="just">
              <a:lnSpc>
                <a:spcPct val="115000"/>
              </a:lnSpc>
            </a:pPr>
            <a:r>
              <a:rPr lang="en-GB" sz="1300" dirty="0"/>
              <a:t>Imagine you are someone who went to see the play in 1597. Write a letter to a friend telling them what it was like.</a:t>
            </a: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endParaRPr lang="en-GB" sz="1400" dirty="0">
              <a:solidFill>
                <a:srgbClr val="000000"/>
              </a:solidFill>
              <a:effectLst/>
              <a:latin typeface="Calibri" panose="020F0502020204030204" pitchFamily="34" charset="0"/>
              <a:ea typeface="Calibri"/>
              <a:cs typeface="Calibri"/>
            </a:endParaRPr>
          </a:p>
        </p:txBody>
      </p:sp>
      <p:sp>
        <p:nvSpPr>
          <p:cNvPr id="30" name="Rounded Rectangle 15">
            <a:extLst>
              <a:ext uri="{FF2B5EF4-FFF2-40B4-BE49-F238E27FC236}">
                <a16:creationId xmlns:a16="http://schemas.microsoft.com/office/drawing/2014/main" id="{7F7D9E99-B37C-4A5D-B5A3-8E78A9ABF56F}"/>
              </a:ext>
            </a:extLst>
          </p:cNvPr>
          <p:cNvSpPr/>
          <p:nvPr/>
        </p:nvSpPr>
        <p:spPr>
          <a:xfrm>
            <a:off x="4709807" y="4761391"/>
            <a:ext cx="2413000" cy="1565491"/>
          </a:xfrm>
          <a:prstGeom prst="roundRect">
            <a:avLst>
              <a:gd name="adj" fmla="val 16667"/>
            </a:avLst>
          </a:prstGeom>
          <a:noFill/>
          <a:ln w="25400" cap="flat" cmpd="sng">
            <a:solidFill>
              <a:srgbClr val="FFC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91425" rIns="91425" bIns="91425" anchor="t" anchorCtr="0"/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n-GB" sz="13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Summarise</a:t>
            </a:r>
            <a:r>
              <a:rPr lang="en-GB" sz="1300" baseline="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the play</a:t>
            </a:r>
            <a:r>
              <a:rPr lang="en-GB" sz="13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in the form of a comic strip</a:t>
            </a:r>
            <a:r>
              <a:rPr lang="en-GB" sz="1300" baseline="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or storyboard using words, ideas and themes from the play.</a:t>
            </a:r>
            <a:endParaRPr lang="en-GB" sz="13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030" name="Picture 6" descr="Romeo and Juliet - A Pair of Star Crossed Lovers&quot; by Alice Kiff | Redbubble">
            <a:extLst>
              <a:ext uri="{FF2B5EF4-FFF2-40B4-BE49-F238E27FC236}">
                <a16:creationId xmlns:a16="http://schemas.microsoft.com/office/drawing/2014/main" id="{D2B01CD4-067A-4579-9159-6E744BAADE8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6441" y="57533"/>
            <a:ext cx="908851" cy="911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" name="Picture 6" descr="Romeo and Juliet - A Pair of Star Crossed Lovers&quot; by Alice Kiff | Redbubble">
            <a:extLst>
              <a:ext uri="{FF2B5EF4-FFF2-40B4-BE49-F238E27FC236}">
                <a16:creationId xmlns:a16="http://schemas.microsoft.com/office/drawing/2014/main" id="{9666D61C-C669-4908-AA07-899B9AAFCE4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59829" y="-11872"/>
            <a:ext cx="908851" cy="911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4774742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23FDB53730ADE14EB7611CC98E7538E1" ma:contentTypeVersion="4" ma:contentTypeDescription="Create a new document." ma:contentTypeScope="" ma:versionID="d1a2e2ec15cf4e2f91e09f71c5a8a096">
  <xsd:schema xmlns:xsd="http://www.w3.org/2001/XMLSchema" xmlns:xs="http://www.w3.org/2001/XMLSchema" xmlns:p="http://schemas.microsoft.com/office/2006/metadata/properties" xmlns:ns2="11a624c9-4522-4b32-8a75-ad09192b0360" targetNamespace="http://schemas.microsoft.com/office/2006/metadata/properties" ma:root="true" ma:fieldsID="34990ea50bca09a1013ff50a30d29a3b" ns2:_="">
    <xsd:import namespace="11a624c9-4522-4b32-8a75-ad09192b036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1a624c9-4522-4b32-8a75-ad09192b0360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9BEACE4E-D0ED-4629-BD57-7B59C2DC5B7E}">
  <ds:schemaRefs>
    <ds:schemaRef ds:uri="http://schemas.microsoft.com/office/infopath/2007/PartnerControls"/>
    <ds:schemaRef ds:uri="http://purl.org/dc/dcmitype/"/>
    <ds:schemaRef ds:uri="fbb39486-743a-446d-b7da-385cb83bd7fd"/>
    <ds:schemaRef ds:uri="http://www.w3.org/XML/1998/namespace"/>
    <ds:schemaRef ds:uri="http://purl.org/dc/elements/1.1/"/>
    <ds:schemaRef ds:uri="http://purl.org/dc/terms/"/>
    <ds:schemaRef ds:uri="9fab664c-9b65-4a39-9b6a-81565a29160a"/>
    <ds:schemaRef ds:uri="http://schemas.openxmlformats.org/package/2006/metadata/core-properties"/>
    <ds:schemaRef ds:uri="http://schemas.microsoft.com/office/2006/documentManagement/types"/>
    <ds:schemaRef ds:uri="http://schemas.microsoft.com/office/2006/metadata/properties"/>
  </ds:schemaRefs>
</ds:datastoreItem>
</file>

<file path=customXml/itemProps2.xml><?xml version="1.0" encoding="utf-8"?>
<ds:datastoreItem xmlns:ds="http://schemas.openxmlformats.org/officeDocument/2006/customXml" ds:itemID="{42A1D450-9937-4286-AF44-AC3A11584075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E00C2A07-49E3-4A4B-BF08-9660AE61B7F4}"/>
</file>

<file path=docProps/app.xml><?xml version="1.0" encoding="utf-8"?>
<Properties xmlns="http://schemas.openxmlformats.org/officeDocument/2006/extended-properties" xmlns:vt="http://schemas.openxmlformats.org/officeDocument/2006/docPropsVTypes">
  <TotalTime>3550</TotalTime>
  <Words>279</Words>
  <Application>Microsoft Office PowerPoint</Application>
  <PresentationFormat>A4 Paper (210x297 mm)</PresentationFormat>
  <Paragraphs>22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4" baseType="lpstr">
      <vt:lpstr>Arial</vt:lpstr>
      <vt:lpstr>Calibri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Caitlin Gray</dc:creator>
  <cp:lastModifiedBy>S Holliday</cp:lastModifiedBy>
  <cp:revision>30</cp:revision>
  <cp:lastPrinted>2018-09-18T11:28:20Z</cp:lastPrinted>
  <dcterms:created xsi:type="dcterms:W3CDTF">2015-10-25T15:38:32Z</dcterms:created>
  <dcterms:modified xsi:type="dcterms:W3CDTF">2023-09-12T11:52:15Z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0x01010023FDB53730ADE14EB7611CC98E7538E1</vt:lpwstr>
  </property>
</Properties>
</file>