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handoutMasterIdLst>
    <p:handoutMasterId r:id="rId6"/>
  </p:handoutMasterIdLst>
  <p:sldIdLst>
    <p:sldId id="258" r:id="rId5"/>
  </p:sldIdLst>
  <p:sldSz cx="9906000" cy="6858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C1B6065-CDE7-2CB1-70D6-C5738F28EAB4}" v="84" dt="2023-03-29T09:33:23.482"/>
    <p1510:client id="{B251760F-DF36-5562-D94F-C15A4DD385DA}" v="22" dt="2023-03-30T07:36:01.84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3120"/>
      </p:guideLst>
    </p:cSldViewPr>
  </p:slideViewPr>
  <p:gridSpacing cx="76200" cy="76200"/>
</p:viewPr>
</file>

<file path=ppt/_rels/presentation.xml.rels>&#65279;<?xml version="1.0" encoding="utf-8"?><Relationships xmlns="http://schemas.openxmlformats.org/package/2006/relationships"><Relationship Type="http://schemas.openxmlformats.org/officeDocument/2006/relationships/viewProps" Target="viewProps.xml" Id="rId8" /><Relationship Type="http://schemas.openxmlformats.org/officeDocument/2006/relationships/customXml" Target="../customXml/item3.xml" Id="rId3" /><Relationship Type="http://schemas.openxmlformats.org/officeDocument/2006/relationships/presProps" Target="presProps.xml" Id="rId7" /><Relationship Type="http://schemas.microsoft.com/office/2015/10/relationships/revisionInfo" Target="revisionInfo.xml" Id="rId12" /><Relationship Type="http://schemas.openxmlformats.org/officeDocument/2006/relationships/customXml" Target="../customXml/item2.xml" Id="rId2" /><Relationship Type="http://schemas.openxmlformats.org/officeDocument/2006/relationships/customXml" Target="../customXml/item1.xml" Id="rId1" /><Relationship Type="http://schemas.openxmlformats.org/officeDocument/2006/relationships/handoutMaster" Target="handoutMasters/handoutMaster1.xml" Id="rId6" /><Relationship Type="http://schemas.openxmlformats.org/officeDocument/2006/relationships/slide" Target="slides/slide1.xml" Id="rId5" /><Relationship Type="http://schemas.openxmlformats.org/officeDocument/2006/relationships/tableStyles" Target="tableStyles.xml" Id="rId10" /><Relationship Type="http://schemas.openxmlformats.org/officeDocument/2006/relationships/slideMaster" Target="slideMasters/slideMaster1.xml" Id="rId4" /><Relationship Type="http://schemas.openxmlformats.org/officeDocument/2006/relationships/theme" Target="theme/theme1.xml" Id="rId9" /></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B42B7FC3-5F05-41F9-8A22-5FF2253EBAD2}" type="datetimeFigureOut">
              <a:rPr lang="en-GB" smtClean="0"/>
              <a:t>30/03/2023</a:t>
            </a:fld>
            <a:endParaRPr lang="en-GB"/>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8C2D3265-A58E-41FC-B9B1-B795AB88CA30}" type="slidenum">
              <a:rPr lang="en-GB" smtClean="0"/>
              <a:t>‹#›</a:t>
            </a:fld>
            <a:endParaRPr lang="en-GB"/>
          </a:p>
        </p:txBody>
      </p:sp>
    </p:spTree>
    <p:extLst>
      <p:ext uri="{BB962C8B-B14F-4D97-AF65-F5344CB8AC3E}">
        <p14:creationId xmlns:p14="http://schemas.microsoft.com/office/powerpoint/2010/main" val="1664200897"/>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FB65C4A4-3B4F-6A47-942B-BA9AC4755C9C}" type="datetimeFigureOut">
              <a:rPr lang="en-US" smtClean="0"/>
              <a:t>3/30/2023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CD2E83-ED55-8E4A-B1D8-40D5D151EBAC}" type="slidenum">
              <a:rPr lang="en-US" smtClean="0"/>
              <a:t>‹#›</a:t>
            </a:fld>
            <a:endParaRPr lang="en-US"/>
          </a:p>
        </p:txBody>
      </p:sp>
    </p:spTree>
    <p:extLst>
      <p:ext uri="{BB962C8B-B14F-4D97-AF65-F5344CB8AC3E}">
        <p14:creationId xmlns:p14="http://schemas.microsoft.com/office/powerpoint/2010/main" val="18269191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FB65C4A4-3B4F-6A47-942B-BA9AC4755C9C}" type="datetimeFigureOut">
              <a:rPr lang="en-US" smtClean="0"/>
              <a:t>3/30/2023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CD2E83-ED55-8E4A-B1D8-40D5D151EBAC}" type="slidenum">
              <a:rPr lang="en-US" smtClean="0"/>
              <a:t>‹#›</a:t>
            </a:fld>
            <a:endParaRPr lang="en-US"/>
          </a:p>
        </p:txBody>
      </p:sp>
    </p:spTree>
    <p:extLst>
      <p:ext uri="{BB962C8B-B14F-4D97-AF65-F5344CB8AC3E}">
        <p14:creationId xmlns:p14="http://schemas.microsoft.com/office/powerpoint/2010/main" val="14749946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B65C4A4-3B4F-6A47-942B-BA9AC4755C9C}" type="datetimeFigureOut">
              <a:rPr lang="en-US" smtClean="0"/>
              <a:t>3/30/2023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CD2E83-ED55-8E4A-B1D8-40D5D151EBAC}" type="slidenum">
              <a:rPr lang="en-US" smtClean="0"/>
              <a:t>‹#›</a:t>
            </a:fld>
            <a:endParaRPr lang="en-US"/>
          </a:p>
        </p:txBody>
      </p:sp>
    </p:spTree>
    <p:extLst>
      <p:ext uri="{BB962C8B-B14F-4D97-AF65-F5344CB8AC3E}">
        <p14:creationId xmlns:p14="http://schemas.microsoft.com/office/powerpoint/2010/main" val="7860094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536575" y="1600201"/>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5448300" y="1600201"/>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FB65C4A4-3B4F-6A47-942B-BA9AC4755C9C}" type="datetimeFigureOut">
              <a:rPr lang="en-US" smtClean="0"/>
              <a:t>3/30/2023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ECD2E83-ED55-8E4A-B1D8-40D5D151EBAC}" type="slidenum">
              <a:rPr lang="en-US" smtClean="0"/>
              <a:t>‹#›</a:t>
            </a:fld>
            <a:endParaRPr lang="en-US"/>
          </a:p>
        </p:txBody>
      </p:sp>
    </p:spTree>
    <p:extLst>
      <p:ext uri="{BB962C8B-B14F-4D97-AF65-F5344CB8AC3E}">
        <p14:creationId xmlns:p14="http://schemas.microsoft.com/office/powerpoint/2010/main" val="14997174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1143000"/>
          </a:xfrm>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FB65C4A4-3B4F-6A47-942B-BA9AC4755C9C}" type="datetimeFigureOut">
              <a:rPr lang="en-US" smtClean="0"/>
              <a:t>3/30/2023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ECD2E83-ED55-8E4A-B1D8-40D5D151EBAC}" type="slidenum">
              <a:rPr lang="en-US" smtClean="0"/>
              <a:t>‹#›</a:t>
            </a:fld>
            <a:endParaRPr lang="en-US"/>
          </a:p>
        </p:txBody>
      </p:sp>
    </p:spTree>
    <p:extLst>
      <p:ext uri="{BB962C8B-B14F-4D97-AF65-F5344CB8AC3E}">
        <p14:creationId xmlns:p14="http://schemas.microsoft.com/office/powerpoint/2010/main" val="34302731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FB65C4A4-3B4F-6A47-942B-BA9AC4755C9C}" type="datetimeFigureOut">
              <a:rPr lang="en-US" smtClean="0"/>
              <a:t>3/30/2023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ECD2E83-ED55-8E4A-B1D8-40D5D151EBAC}" type="slidenum">
              <a:rPr lang="en-US" smtClean="0"/>
              <a:t>‹#›</a:t>
            </a:fld>
            <a:endParaRPr lang="en-US"/>
          </a:p>
        </p:txBody>
      </p:sp>
    </p:spTree>
    <p:extLst>
      <p:ext uri="{BB962C8B-B14F-4D97-AF65-F5344CB8AC3E}">
        <p14:creationId xmlns:p14="http://schemas.microsoft.com/office/powerpoint/2010/main" val="30933718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65C4A4-3B4F-6A47-942B-BA9AC4755C9C}" type="datetimeFigureOut">
              <a:rPr lang="en-US" smtClean="0"/>
              <a:t>3/30/2023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ECD2E83-ED55-8E4A-B1D8-40D5D151EBAC}" type="slidenum">
              <a:rPr lang="en-US" smtClean="0"/>
              <a:t>‹#›</a:t>
            </a:fld>
            <a:endParaRPr lang="en-US"/>
          </a:p>
        </p:txBody>
      </p:sp>
    </p:spTree>
    <p:extLst>
      <p:ext uri="{BB962C8B-B14F-4D97-AF65-F5344CB8AC3E}">
        <p14:creationId xmlns:p14="http://schemas.microsoft.com/office/powerpoint/2010/main" val="698336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FB65C4A4-3B4F-6A47-942B-BA9AC4755C9C}" type="datetimeFigureOut">
              <a:rPr lang="en-US" smtClean="0"/>
              <a:t>3/30/2023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ECD2E83-ED55-8E4A-B1D8-40D5D151EBAC}" type="slidenum">
              <a:rPr lang="en-US" smtClean="0"/>
              <a:t>‹#›</a:t>
            </a:fld>
            <a:endParaRPr lang="en-US"/>
          </a:p>
        </p:txBody>
      </p:sp>
    </p:spTree>
    <p:extLst>
      <p:ext uri="{BB962C8B-B14F-4D97-AF65-F5344CB8AC3E}">
        <p14:creationId xmlns:p14="http://schemas.microsoft.com/office/powerpoint/2010/main" val="22926365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FB65C4A4-3B4F-6A47-942B-BA9AC4755C9C}" type="datetimeFigureOut">
              <a:rPr lang="en-US" smtClean="0"/>
              <a:t>3/30/2023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ECD2E83-ED55-8E4A-B1D8-40D5D151EBAC}" type="slidenum">
              <a:rPr lang="en-US" smtClean="0"/>
              <a:t>‹#›</a:t>
            </a:fld>
            <a:endParaRPr lang="en-US"/>
          </a:p>
        </p:txBody>
      </p:sp>
    </p:spTree>
    <p:extLst>
      <p:ext uri="{BB962C8B-B14F-4D97-AF65-F5344CB8AC3E}">
        <p14:creationId xmlns:p14="http://schemas.microsoft.com/office/powerpoint/2010/main" val="6015889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FB65C4A4-3B4F-6A47-942B-BA9AC4755C9C}" type="datetimeFigureOut">
              <a:rPr lang="en-US" smtClean="0"/>
              <a:t>3/30/2023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CD2E83-ED55-8E4A-B1D8-40D5D151EBAC}" type="slidenum">
              <a:rPr lang="en-US" smtClean="0"/>
              <a:t>‹#›</a:t>
            </a:fld>
            <a:endParaRPr lang="en-US"/>
          </a:p>
        </p:txBody>
      </p:sp>
    </p:spTree>
    <p:extLst>
      <p:ext uri="{BB962C8B-B14F-4D97-AF65-F5344CB8AC3E}">
        <p14:creationId xmlns:p14="http://schemas.microsoft.com/office/powerpoint/2010/main" val="13330227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780337" y="274639"/>
            <a:ext cx="2414588"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536575" y="274639"/>
            <a:ext cx="7078663"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FB65C4A4-3B4F-6A47-942B-BA9AC4755C9C}" type="datetimeFigureOut">
              <a:rPr lang="en-US" smtClean="0"/>
              <a:t>3/30/2023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CD2E83-ED55-8E4A-B1D8-40D5D151EBAC}" type="slidenum">
              <a:rPr lang="en-US" smtClean="0"/>
              <a:t>‹#›</a:t>
            </a:fld>
            <a:endParaRPr lang="en-US"/>
          </a:p>
        </p:txBody>
      </p:sp>
    </p:spTree>
    <p:extLst>
      <p:ext uri="{BB962C8B-B14F-4D97-AF65-F5344CB8AC3E}">
        <p14:creationId xmlns:p14="http://schemas.microsoft.com/office/powerpoint/2010/main" val="21420678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65C4A4-3B4F-6A47-942B-BA9AC4755C9C}" type="datetimeFigureOut">
              <a:rPr lang="en-US" smtClean="0"/>
              <a:t>3/30/2023</a:t>
            </a:fld>
            <a:endParaRPr lang="en-US"/>
          </a:p>
        </p:txBody>
      </p:sp>
      <p:sp>
        <p:nvSpPr>
          <p:cNvPr id="5" name="Footer Placeholder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CD2E83-ED55-8E4A-B1D8-40D5D151EBAC}" type="slidenum">
              <a:rPr lang="en-US" smtClean="0"/>
              <a:t>‹#›</a:t>
            </a:fld>
            <a:endParaRPr lang="en-US"/>
          </a:p>
        </p:txBody>
      </p:sp>
    </p:spTree>
    <p:extLst>
      <p:ext uri="{BB962C8B-B14F-4D97-AF65-F5344CB8AC3E}">
        <p14:creationId xmlns:p14="http://schemas.microsoft.com/office/powerpoint/2010/main" val="42831469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6">
            <a:extLst>
              <a:ext uri="{FF2B5EF4-FFF2-40B4-BE49-F238E27FC236}">
                <a16:creationId xmlns:a16="http://schemas.microsoft.com/office/drawing/2014/main" id="{295BDB02-0739-46AE-8EDF-CA21A7046903}"/>
              </a:ext>
            </a:extLst>
          </p:cNvPr>
          <p:cNvSpPr/>
          <p:nvPr/>
        </p:nvSpPr>
        <p:spPr>
          <a:xfrm>
            <a:off x="1704975" y="220781"/>
            <a:ext cx="6743700" cy="708849"/>
          </a:xfrm>
          <a:prstGeom prst="roundRect">
            <a:avLst>
              <a:gd name="adj" fmla="val 16667"/>
            </a:avLst>
          </a:prstGeom>
          <a:solidFill>
            <a:schemeClr val="lt1"/>
          </a:solidFill>
          <a:ln w="25400" cap="flat" cmpd="sng">
            <a:solidFill>
              <a:schemeClr val="dk1"/>
            </a:solidFill>
            <a:prstDash val="solid"/>
            <a:round/>
            <a:headEnd type="none" w="med" len="med"/>
            <a:tailEnd type="none" w="med" len="med"/>
          </a:ln>
        </p:spPr>
        <p:txBody>
          <a:bodyPr lIns="91425" tIns="45700" rIns="91425" bIns="45700" anchor="ctr" anchorCtr="0"/>
          <a:lstStyle/>
          <a:p>
            <a:pPr algn="ctr">
              <a:lnSpc>
                <a:spcPct val="114000"/>
              </a:lnSpc>
              <a:spcAft>
                <a:spcPts val="1000"/>
              </a:spcAft>
            </a:pPr>
            <a:r>
              <a:rPr lang="en-GB" b="1">
                <a:solidFill>
                  <a:srgbClr val="000000"/>
                </a:solidFill>
                <a:effectLst/>
                <a:ea typeface="Calibri"/>
                <a:cs typeface="Calibri"/>
              </a:rPr>
              <a:t>ENGLISH YEAR </a:t>
            </a:r>
            <a:r>
              <a:rPr lang="en-GB" b="1">
                <a:solidFill>
                  <a:srgbClr val="000000"/>
                </a:solidFill>
                <a:ea typeface="Calibri"/>
                <a:cs typeface="Calibri"/>
              </a:rPr>
              <a:t>9 NOVEL </a:t>
            </a:r>
            <a:r>
              <a:rPr lang="en-GB" b="1">
                <a:solidFill>
                  <a:srgbClr val="000000"/>
                </a:solidFill>
                <a:effectLst/>
                <a:ea typeface="Calibri"/>
                <a:cs typeface="Calibri"/>
              </a:rPr>
              <a:t>SELF-STUDY MENU</a:t>
            </a:r>
          </a:p>
          <a:p>
            <a:pPr algn="ctr">
              <a:lnSpc>
                <a:spcPct val="114000"/>
              </a:lnSpc>
              <a:spcAft>
                <a:spcPts val="1000"/>
              </a:spcAft>
            </a:pPr>
            <a:r>
              <a:rPr lang="en-GB" sz="2000" b="1">
                <a:solidFill>
                  <a:srgbClr val="000000"/>
                </a:solidFill>
                <a:ea typeface="Calibri"/>
                <a:cs typeface="Calibri"/>
              </a:rPr>
              <a:t>3 tasks in total. </a:t>
            </a:r>
            <a:endParaRPr lang="en-GB" sz="2000" b="1">
              <a:solidFill>
                <a:srgbClr val="000000"/>
              </a:solidFill>
              <a:effectLst/>
              <a:ea typeface="Calibri"/>
              <a:cs typeface="Calibri"/>
            </a:endParaRPr>
          </a:p>
        </p:txBody>
      </p:sp>
      <p:sp>
        <p:nvSpPr>
          <p:cNvPr id="3" name="Rounded Rectangle 5">
            <a:extLst>
              <a:ext uri="{FF2B5EF4-FFF2-40B4-BE49-F238E27FC236}">
                <a16:creationId xmlns:a16="http://schemas.microsoft.com/office/drawing/2014/main" id="{BA58A13D-6998-4CFE-B2D2-CB8E720A7BE8}"/>
              </a:ext>
            </a:extLst>
          </p:cNvPr>
          <p:cNvSpPr/>
          <p:nvPr/>
        </p:nvSpPr>
        <p:spPr>
          <a:xfrm>
            <a:off x="88777" y="1083321"/>
            <a:ext cx="2037916" cy="1489879"/>
          </a:xfrm>
          <a:prstGeom prst="roundRect">
            <a:avLst>
              <a:gd name="adj" fmla="val 16667"/>
            </a:avLst>
          </a:prstGeom>
          <a:noFill/>
          <a:ln w="25400" cap="flat" cmpd="sng">
            <a:solidFill>
              <a:schemeClr val="tx1"/>
            </a:solidFill>
            <a:prstDash val="solid"/>
            <a:round/>
            <a:headEnd type="none" w="med" len="med"/>
            <a:tailEnd type="none" w="med" len="med"/>
          </a:ln>
        </p:spPr>
        <p:txBody>
          <a:bodyPr lIns="91425" tIns="91425" rIns="91425" bIns="91425" anchor="t" anchorCtr="0"/>
          <a:lstStyle/>
          <a:p>
            <a:pPr algn="ctr">
              <a:lnSpc>
                <a:spcPct val="115000"/>
              </a:lnSpc>
            </a:pPr>
            <a:r>
              <a:rPr lang="en-GB" sz="1300" b="1" u="sng">
                <a:solidFill>
                  <a:srgbClr val="000000"/>
                </a:solidFill>
                <a:latin typeface="Calibri"/>
                <a:ea typeface="+mn-lt"/>
                <a:cs typeface="+mn-lt"/>
              </a:rPr>
              <a:t>P</a:t>
            </a:r>
            <a:r>
              <a:rPr lang="en-GB" sz="1300" b="1" u="sng">
                <a:solidFill>
                  <a:srgbClr val="000000"/>
                </a:solidFill>
                <a:latin typeface="Calibri"/>
                <a:ea typeface="+mn-lt"/>
                <a:cs typeface="Calibri"/>
              </a:rPr>
              <a:t>PRE-READING</a:t>
            </a:r>
            <a:endParaRPr lang="en-US" sz="1300">
              <a:ea typeface="+mn-lt"/>
              <a:cs typeface="+mn-lt"/>
            </a:endParaRPr>
          </a:p>
          <a:p>
            <a:pPr algn="ctr">
              <a:lnSpc>
                <a:spcPct val="114999"/>
              </a:lnSpc>
            </a:pPr>
            <a:r>
              <a:rPr lang="en-GB" sz="1300" b="1" u="sng">
                <a:solidFill>
                  <a:srgbClr val="000000"/>
                </a:solidFill>
                <a:effectLst/>
                <a:latin typeface="Calibri"/>
                <a:ea typeface="Comic Sans MS"/>
                <a:cs typeface="Calibri"/>
              </a:rPr>
              <a:t>Week </a:t>
            </a:r>
            <a:r>
              <a:rPr lang="en-GB" sz="1300" b="1" u="sng">
                <a:solidFill>
                  <a:srgbClr val="000000"/>
                </a:solidFill>
                <a:latin typeface="Calibri"/>
                <a:ea typeface="Comic Sans MS"/>
                <a:cs typeface="Calibri"/>
              </a:rPr>
              <a:t>3 </a:t>
            </a:r>
            <a:endParaRPr lang="en-GB" sz="1300">
              <a:ea typeface="+mn-lt"/>
              <a:cs typeface="+mn-lt"/>
            </a:endParaRPr>
          </a:p>
          <a:p>
            <a:pPr algn="ctr">
              <a:lnSpc>
                <a:spcPct val="114999"/>
              </a:lnSpc>
            </a:pPr>
            <a:r>
              <a:rPr lang="en-GB" sz="1300">
                <a:solidFill>
                  <a:srgbClr val="000000"/>
                </a:solidFill>
                <a:latin typeface="Calibri"/>
                <a:ea typeface="Comic Sans MS"/>
                <a:cs typeface="Calibri"/>
              </a:rPr>
              <a:t>Choose </a:t>
            </a:r>
            <a:r>
              <a:rPr lang="en-GB" sz="1300" u="sng">
                <a:solidFill>
                  <a:srgbClr val="000000"/>
                </a:solidFill>
                <a:latin typeface="Calibri"/>
                <a:ea typeface="Comic Sans MS"/>
                <a:cs typeface="Calibri"/>
              </a:rPr>
              <a:t>one </a:t>
            </a:r>
            <a:r>
              <a:rPr lang="en-GB" sz="1300">
                <a:solidFill>
                  <a:srgbClr val="000000"/>
                </a:solidFill>
                <a:latin typeface="Calibri"/>
                <a:ea typeface="Comic Sans MS"/>
                <a:cs typeface="Calibri"/>
              </a:rPr>
              <a:t>task</a:t>
            </a:r>
            <a:endParaRPr lang="en-GB" sz="1300">
              <a:latin typeface="Calibri"/>
              <a:ea typeface="+mn-lt"/>
              <a:cs typeface="Calibri"/>
            </a:endParaRPr>
          </a:p>
          <a:p>
            <a:pPr algn="ctr">
              <a:lnSpc>
                <a:spcPct val="114999"/>
              </a:lnSpc>
              <a:spcAft>
                <a:spcPts val="0"/>
              </a:spcAft>
            </a:pPr>
            <a:endParaRPr lang="en-GB" sz="1300" b="1" u="sng">
              <a:solidFill>
                <a:srgbClr val="000000"/>
              </a:solidFill>
              <a:effectLst/>
              <a:latin typeface="Comic Sans MS"/>
              <a:ea typeface="Calibri"/>
              <a:cs typeface="Calibri"/>
            </a:endParaRPr>
          </a:p>
        </p:txBody>
      </p:sp>
      <p:sp>
        <p:nvSpPr>
          <p:cNvPr id="6" name="Rounded Rectangle 5">
            <a:extLst>
              <a:ext uri="{FF2B5EF4-FFF2-40B4-BE49-F238E27FC236}">
                <a16:creationId xmlns:a16="http://schemas.microsoft.com/office/drawing/2014/main" id="{892C6C44-D55C-40C9-A368-1CAFF3E9A5A0}"/>
              </a:ext>
            </a:extLst>
          </p:cNvPr>
          <p:cNvSpPr/>
          <p:nvPr/>
        </p:nvSpPr>
        <p:spPr>
          <a:xfrm>
            <a:off x="88777" y="2788969"/>
            <a:ext cx="2037916" cy="1636755"/>
          </a:xfrm>
          <a:prstGeom prst="roundRect">
            <a:avLst>
              <a:gd name="adj" fmla="val 16667"/>
            </a:avLst>
          </a:prstGeom>
          <a:noFill/>
          <a:ln w="25400" cap="flat" cmpd="sng">
            <a:solidFill>
              <a:schemeClr val="tx1"/>
            </a:solidFill>
            <a:prstDash val="solid"/>
            <a:round/>
            <a:headEnd type="none" w="med" len="med"/>
            <a:tailEnd type="none" w="med" len="med"/>
          </a:ln>
        </p:spPr>
        <p:txBody>
          <a:bodyPr lIns="91425" tIns="91425" rIns="91425" bIns="91425" anchor="t" anchorCtr="0"/>
          <a:lstStyle/>
          <a:p>
            <a:pPr algn="ctr">
              <a:lnSpc>
                <a:spcPct val="114999"/>
              </a:lnSpc>
            </a:pPr>
            <a:r>
              <a:rPr lang="en-GB" sz="1300" b="1" u="sng">
                <a:solidFill>
                  <a:srgbClr val="000000"/>
                </a:solidFill>
                <a:latin typeface="Calibri"/>
                <a:ea typeface="Comic Sans MS"/>
                <a:cs typeface="Calibri"/>
              </a:rPr>
              <a:t>FOLLOW-UP</a:t>
            </a:r>
            <a:endParaRPr lang="en-GB" sz="1300">
              <a:latin typeface="Calibri"/>
              <a:ea typeface="+mn-lt"/>
              <a:cs typeface="Calibri"/>
            </a:endParaRPr>
          </a:p>
          <a:p>
            <a:pPr algn="ctr">
              <a:lnSpc>
                <a:spcPct val="114999"/>
              </a:lnSpc>
            </a:pPr>
            <a:r>
              <a:rPr lang="en-GB" sz="1300" b="1" u="sng">
                <a:solidFill>
                  <a:srgbClr val="000000"/>
                </a:solidFill>
                <a:latin typeface="Calibri"/>
                <a:ea typeface="Comic Sans MS"/>
                <a:cs typeface="Calibri"/>
              </a:rPr>
              <a:t>Week 4 </a:t>
            </a:r>
            <a:endParaRPr lang="en-GB" sz="1300">
              <a:ea typeface="+mn-lt"/>
              <a:cs typeface="+mn-lt"/>
            </a:endParaRPr>
          </a:p>
          <a:p>
            <a:pPr algn="ctr">
              <a:lnSpc>
                <a:spcPct val="114999"/>
              </a:lnSpc>
            </a:pPr>
            <a:r>
              <a:rPr lang="en-GB" sz="1300">
                <a:solidFill>
                  <a:srgbClr val="000000"/>
                </a:solidFill>
                <a:latin typeface="Calibri"/>
                <a:ea typeface="Comic Sans MS"/>
                <a:cs typeface="Calibri"/>
              </a:rPr>
              <a:t>Choose </a:t>
            </a:r>
            <a:r>
              <a:rPr lang="en-GB" sz="1300" u="sng">
                <a:solidFill>
                  <a:srgbClr val="000000"/>
                </a:solidFill>
                <a:latin typeface="Calibri"/>
                <a:ea typeface="Comic Sans MS"/>
                <a:cs typeface="Calibri"/>
              </a:rPr>
              <a:t>one </a:t>
            </a:r>
            <a:r>
              <a:rPr lang="en-GB" sz="1300">
                <a:solidFill>
                  <a:srgbClr val="000000"/>
                </a:solidFill>
                <a:latin typeface="Calibri"/>
                <a:ea typeface="Comic Sans MS"/>
                <a:cs typeface="Calibri"/>
              </a:rPr>
              <a:t>task</a:t>
            </a:r>
            <a:endParaRPr lang="en-US" sz="1300">
              <a:ea typeface="+mn-lt"/>
              <a:cs typeface="+mn-lt"/>
            </a:endParaRPr>
          </a:p>
          <a:p>
            <a:pPr algn="ctr">
              <a:lnSpc>
                <a:spcPct val="114999"/>
              </a:lnSpc>
            </a:pPr>
            <a:r>
              <a:rPr lang="en-GB" sz="1300" b="1">
                <a:solidFill>
                  <a:srgbClr val="000000"/>
                </a:solidFill>
                <a:latin typeface="Calibri"/>
                <a:ea typeface="Comic Sans MS"/>
                <a:cs typeface="Calibri"/>
              </a:rPr>
              <a:t> AND</a:t>
            </a:r>
            <a:endParaRPr lang="en-US" sz="1300">
              <a:ea typeface="+mn-lt"/>
              <a:cs typeface="+mn-lt"/>
            </a:endParaRPr>
          </a:p>
          <a:p>
            <a:pPr algn="ctr">
              <a:lnSpc>
                <a:spcPct val="114999"/>
              </a:lnSpc>
            </a:pPr>
            <a:r>
              <a:rPr lang="en-GB" sz="1300" b="1" u="sng">
                <a:solidFill>
                  <a:srgbClr val="000000"/>
                </a:solidFill>
                <a:latin typeface="Calibri"/>
                <a:ea typeface="Comic Sans MS"/>
                <a:cs typeface="Calibri"/>
              </a:rPr>
              <a:t>Week 5 </a:t>
            </a:r>
            <a:endParaRPr lang="en-US" sz="1300">
              <a:ea typeface="+mn-lt"/>
              <a:cs typeface="+mn-lt"/>
            </a:endParaRPr>
          </a:p>
          <a:p>
            <a:pPr algn="ctr">
              <a:lnSpc>
                <a:spcPct val="114999"/>
              </a:lnSpc>
            </a:pPr>
            <a:r>
              <a:rPr lang="en-GB" sz="1300">
                <a:solidFill>
                  <a:srgbClr val="000000"/>
                </a:solidFill>
                <a:latin typeface="Calibri"/>
                <a:ea typeface="Comic Sans MS"/>
                <a:cs typeface="Calibri"/>
              </a:rPr>
              <a:t>Choose </a:t>
            </a:r>
            <a:r>
              <a:rPr lang="en-GB" sz="1300" u="sng">
                <a:solidFill>
                  <a:srgbClr val="000000"/>
                </a:solidFill>
                <a:latin typeface="Calibri"/>
                <a:ea typeface="Comic Sans MS"/>
                <a:cs typeface="Calibri"/>
              </a:rPr>
              <a:t>one </a:t>
            </a:r>
            <a:r>
              <a:rPr lang="en-GB" sz="1300">
                <a:solidFill>
                  <a:srgbClr val="000000"/>
                </a:solidFill>
                <a:latin typeface="Calibri"/>
                <a:ea typeface="Comic Sans MS"/>
                <a:cs typeface="Calibri"/>
              </a:rPr>
              <a:t>task</a:t>
            </a:r>
            <a:endParaRPr lang="en-GB">
              <a:latin typeface="Calibri"/>
              <a:cs typeface="Calibri"/>
            </a:endParaRPr>
          </a:p>
        </p:txBody>
      </p:sp>
      <p:sp>
        <p:nvSpPr>
          <p:cNvPr id="11" name="Rounded Rectangle 5">
            <a:extLst>
              <a:ext uri="{FF2B5EF4-FFF2-40B4-BE49-F238E27FC236}">
                <a16:creationId xmlns:a16="http://schemas.microsoft.com/office/drawing/2014/main" id="{4AD483CC-FA6E-4B64-86F0-09824D4E1501}"/>
              </a:ext>
            </a:extLst>
          </p:cNvPr>
          <p:cNvSpPr/>
          <p:nvPr/>
        </p:nvSpPr>
        <p:spPr>
          <a:xfrm>
            <a:off x="88777" y="4761391"/>
            <a:ext cx="2036741" cy="1583232"/>
          </a:xfrm>
          <a:prstGeom prst="roundRect">
            <a:avLst>
              <a:gd name="adj" fmla="val 16667"/>
            </a:avLst>
          </a:prstGeom>
          <a:noFill/>
          <a:ln w="25400" cap="flat" cmpd="sng">
            <a:solidFill>
              <a:schemeClr val="tx1"/>
            </a:solidFill>
            <a:prstDash val="solid"/>
            <a:round/>
            <a:headEnd type="none" w="med" len="med"/>
            <a:tailEnd type="none" w="med" len="med"/>
          </a:ln>
        </p:spPr>
        <p:txBody>
          <a:bodyPr lIns="91425" tIns="91425" rIns="91425" bIns="91425" anchor="t" anchorCtr="0"/>
          <a:lstStyle/>
          <a:p>
            <a:pPr algn="ctr">
              <a:lnSpc>
                <a:spcPct val="114999"/>
              </a:lnSpc>
            </a:pPr>
            <a:r>
              <a:rPr lang="en-GB" sz="1300" b="1">
                <a:solidFill>
                  <a:srgbClr val="000000"/>
                </a:solidFill>
                <a:latin typeface="Calibri"/>
                <a:ea typeface="Comic Sans MS"/>
                <a:cs typeface="Calibri"/>
              </a:rPr>
              <a:t>REVISE/RECALL</a:t>
            </a:r>
            <a:endParaRPr lang="en-US" sz="1300">
              <a:latin typeface="Calibri"/>
              <a:ea typeface="+mn-lt"/>
              <a:cs typeface="Calibri"/>
            </a:endParaRPr>
          </a:p>
          <a:p>
            <a:pPr algn="ctr">
              <a:lnSpc>
                <a:spcPct val="114999"/>
              </a:lnSpc>
            </a:pPr>
            <a:r>
              <a:rPr lang="en-GB" sz="1300" b="1" u="sng">
                <a:solidFill>
                  <a:srgbClr val="000000"/>
                </a:solidFill>
                <a:latin typeface="Calibri"/>
                <a:ea typeface="Comic Sans MS"/>
                <a:cs typeface="Calibri"/>
              </a:rPr>
              <a:t>Week 6 </a:t>
            </a:r>
            <a:endParaRPr lang="en-GB" sz="1300">
              <a:ea typeface="+mn-lt"/>
              <a:cs typeface="+mn-lt"/>
            </a:endParaRPr>
          </a:p>
          <a:p>
            <a:pPr algn="ctr">
              <a:lnSpc>
                <a:spcPct val="114999"/>
              </a:lnSpc>
            </a:pPr>
            <a:r>
              <a:rPr lang="en-GB" sz="1300">
                <a:solidFill>
                  <a:srgbClr val="000000"/>
                </a:solidFill>
                <a:latin typeface="Calibri"/>
                <a:ea typeface="Comic Sans MS"/>
                <a:cs typeface="Calibri"/>
              </a:rPr>
              <a:t>Choose </a:t>
            </a:r>
            <a:r>
              <a:rPr lang="en-GB" sz="1300" u="sng">
                <a:solidFill>
                  <a:srgbClr val="000000"/>
                </a:solidFill>
                <a:latin typeface="Calibri"/>
                <a:ea typeface="Comic Sans MS"/>
                <a:cs typeface="Calibri"/>
              </a:rPr>
              <a:t>one </a:t>
            </a:r>
            <a:r>
              <a:rPr lang="en-GB" sz="1300">
                <a:solidFill>
                  <a:srgbClr val="000000"/>
                </a:solidFill>
                <a:latin typeface="Calibri"/>
                <a:ea typeface="Comic Sans MS"/>
                <a:cs typeface="Calibri"/>
              </a:rPr>
              <a:t>task</a:t>
            </a:r>
            <a:endParaRPr lang="en-GB" sz="1300">
              <a:latin typeface="Calibri"/>
              <a:ea typeface="+mn-lt"/>
              <a:cs typeface="Calibri"/>
            </a:endParaRPr>
          </a:p>
          <a:p>
            <a:pPr algn="ctr">
              <a:lnSpc>
                <a:spcPct val="114999"/>
              </a:lnSpc>
              <a:spcAft>
                <a:spcPts val="0"/>
              </a:spcAft>
            </a:pPr>
            <a:endParaRPr lang="en-GB" sz="1300" b="1">
              <a:solidFill>
                <a:srgbClr val="000000"/>
              </a:solidFill>
              <a:effectLst/>
              <a:latin typeface="Comic Sans MS"/>
              <a:ea typeface="Calibri"/>
              <a:cs typeface="Calibri"/>
            </a:endParaRPr>
          </a:p>
        </p:txBody>
      </p:sp>
      <p:sp>
        <p:nvSpPr>
          <p:cNvPr id="18" name="Rounded Rectangle 15">
            <a:extLst>
              <a:ext uri="{FF2B5EF4-FFF2-40B4-BE49-F238E27FC236}">
                <a16:creationId xmlns:a16="http://schemas.microsoft.com/office/drawing/2014/main" id="{4B28086B-7A3B-4529-BEC6-C353E3B7DA6C}"/>
              </a:ext>
            </a:extLst>
          </p:cNvPr>
          <p:cNvSpPr/>
          <p:nvPr/>
        </p:nvSpPr>
        <p:spPr>
          <a:xfrm>
            <a:off x="2211750" y="1083323"/>
            <a:ext cx="2413000" cy="1477026"/>
          </a:xfrm>
          <a:prstGeom prst="roundRect">
            <a:avLst>
              <a:gd name="adj" fmla="val 16667"/>
            </a:avLst>
          </a:prstGeom>
          <a:noFill/>
          <a:ln w="25400" cap="flat" cmpd="sng">
            <a:solidFill>
              <a:srgbClr val="FF0000"/>
            </a:solidFill>
            <a:prstDash val="solid"/>
            <a:round/>
            <a:headEnd type="none" w="med" len="med"/>
            <a:tailEnd type="none" w="med" len="med"/>
          </a:ln>
        </p:spPr>
        <p:txBody>
          <a:bodyPr lIns="91425" tIns="91425" rIns="91425" bIns="91425" anchor="t" anchorCtr="0"/>
          <a:lstStyle/>
          <a:p>
            <a:r>
              <a:rPr lang="en-GB" sz="1200">
                <a:ea typeface="+mn-lt"/>
                <a:cs typeface="+mn-lt"/>
              </a:rPr>
              <a:t>Design your own front cover of the novel using your own ideas. </a:t>
            </a:r>
            <a:endParaRPr lang="en-US" sz="1200">
              <a:ea typeface="+mn-lt"/>
              <a:cs typeface="+mn-lt"/>
            </a:endParaRPr>
          </a:p>
          <a:p>
            <a:r>
              <a:rPr lang="en-GB" sz="1200">
                <a:ea typeface="+mn-lt"/>
                <a:cs typeface="+mn-lt"/>
              </a:rPr>
              <a:t>Think about any changes and improvements you could make.</a:t>
            </a:r>
            <a:endParaRPr lang="en-GB">
              <a:ea typeface="+mn-lt"/>
              <a:cs typeface="+mn-lt"/>
            </a:endParaRPr>
          </a:p>
          <a:p>
            <a:pPr algn="just">
              <a:lnSpc>
                <a:spcPct val="115000"/>
              </a:lnSpc>
              <a:spcAft>
                <a:spcPts val="0"/>
              </a:spcAft>
            </a:pPr>
            <a:endParaRPr lang="en-GB" sz="1400">
              <a:solidFill>
                <a:srgbClr val="000000"/>
              </a:solidFill>
              <a:effectLst/>
              <a:latin typeface="Calibri" panose="020F0502020204030204" pitchFamily="34" charset="0"/>
              <a:ea typeface="Calibri"/>
              <a:cs typeface="Calibri"/>
            </a:endParaRPr>
          </a:p>
        </p:txBody>
      </p:sp>
      <p:sp>
        <p:nvSpPr>
          <p:cNvPr id="19" name="Rounded Rectangle 15">
            <a:extLst>
              <a:ext uri="{FF2B5EF4-FFF2-40B4-BE49-F238E27FC236}">
                <a16:creationId xmlns:a16="http://schemas.microsoft.com/office/drawing/2014/main" id="{E7110413-231C-4E97-B167-06CB2484DBC8}"/>
              </a:ext>
            </a:extLst>
          </p:cNvPr>
          <p:cNvSpPr/>
          <p:nvPr/>
        </p:nvSpPr>
        <p:spPr>
          <a:xfrm>
            <a:off x="4709807" y="1091861"/>
            <a:ext cx="2413000" cy="1487529"/>
          </a:xfrm>
          <a:prstGeom prst="roundRect">
            <a:avLst>
              <a:gd name="adj" fmla="val 16667"/>
            </a:avLst>
          </a:prstGeom>
          <a:noFill/>
          <a:ln w="25400" cap="flat" cmpd="sng">
            <a:solidFill>
              <a:srgbClr val="FFC000"/>
            </a:solidFill>
            <a:prstDash val="solid"/>
            <a:round/>
            <a:headEnd type="none" w="med" len="med"/>
            <a:tailEnd type="none" w="med" len="med"/>
          </a:ln>
        </p:spPr>
        <p:txBody>
          <a:bodyPr lIns="91425" tIns="91425" rIns="91425" bIns="91425" anchor="t" anchorCtr="0"/>
          <a:lstStyle/>
          <a:p>
            <a:endParaRPr lang="en-GB" sz="1400"/>
          </a:p>
        </p:txBody>
      </p:sp>
      <p:sp>
        <p:nvSpPr>
          <p:cNvPr id="20" name="Rounded Rectangle 15">
            <a:extLst>
              <a:ext uri="{FF2B5EF4-FFF2-40B4-BE49-F238E27FC236}">
                <a16:creationId xmlns:a16="http://schemas.microsoft.com/office/drawing/2014/main" id="{6BAC1D62-95C4-46B1-9108-F2B9FC0A7BFC}"/>
              </a:ext>
            </a:extLst>
          </p:cNvPr>
          <p:cNvSpPr/>
          <p:nvPr/>
        </p:nvSpPr>
        <p:spPr>
          <a:xfrm>
            <a:off x="7207755" y="1092637"/>
            <a:ext cx="2535926" cy="1461882"/>
          </a:xfrm>
          <a:prstGeom prst="roundRect">
            <a:avLst>
              <a:gd name="adj" fmla="val 16667"/>
            </a:avLst>
          </a:prstGeom>
          <a:noFill/>
          <a:ln w="25400" cap="flat" cmpd="sng">
            <a:solidFill>
              <a:srgbClr val="00B050"/>
            </a:solidFill>
            <a:prstDash val="solid"/>
            <a:round/>
            <a:headEnd type="none" w="med" len="med"/>
            <a:tailEnd type="none" w="med" len="med"/>
          </a:ln>
        </p:spPr>
        <p:txBody>
          <a:bodyPr lIns="91425" tIns="36000" rIns="91425" bIns="91425" anchor="t" anchorCtr="0"/>
          <a:lstStyle/>
          <a:p>
            <a:pPr>
              <a:lnSpc>
                <a:spcPct val="114999"/>
              </a:lnSpc>
            </a:pPr>
            <a:r>
              <a:rPr lang="en-GB" sz="1200"/>
              <a:t>“Books develop your imagination, are much more detailed than films, and are proven to help you get better jobs.”. Write your response to this statement in which you either agree or disagree. </a:t>
            </a:r>
            <a:endParaRPr lang="en-US" sz="1200">
              <a:cs typeface="Calibri"/>
            </a:endParaRPr>
          </a:p>
        </p:txBody>
      </p:sp>
      <p:sp>
        <p:nvSpPr>
          <p:cNvPr id="23" name="Rounded Rectangle 15">
            <a:extLst>
              <a:ext uri="{FF2B5EF4-FFF2-40B4-BE49-F238E27FC236}">
                <a16:creationId xmlns:a16="http://schemas.microsoft.com/office/drawing/2014/main" id="{B4646EC9-1A77-48F2-ABE1-05A76D2D657F}"/>
              </a:ext>
            </a:extLst>
          </p:cNvPr>
          <p:cNvSpPr/>
          <p:nvPr/>
        </p:nvSpPr>
        <p:spPr>
          <a:xfrm>
            <a:off x="4709807" y="2899888"/>
            <a:ext cx="2413000" cy="1525829"/>
          </a:xfrm>
          <a:prstGeom prst="roundRect">
            <a:avLst>
              <a:gd name="adj" fmla="val 16667"/>
            </a:avLst>
          </a:prstGeom>
          <a:noFill/>
          <a:ln w="25400" cap="flat" cmpd="sng">
            <a:solidFill>
              <a:srgbClr val="FFC000"/>
            </a:solidFill>
            <a:prstDash val="solid"/>
            <a:round/>
            <a:headEnd type="none" w="med" len="med"/>
            <a:tailEnd type="none" w="med" len="med"/>
          </a:ln>
        </p:spPr>
        <p:txBody>
          <a:bodyPr lIns="91425" tIns="91425" rIns="91425" bIns="91425" anchor="t" anchorCtr="0"/>
          <a:lstStyle/>
          <a:p>
            <a:pPr>
              <a:lnSpc>
                <a:spcPct val="114999"/>
              </a:lnSpc>
            </a:pPr>
            <a:r>
              <a:rPr lang="en-GB" sz="1200">
                <a:ea typeface="+mn-lt"/>
                <a:cs typeface="+mn-lt"/>
              </a:rPr>
              <a:t>Summarise a chapter from the novel you are reading in the form of a comic strip.</a:t>
            </a:r>
            <a:endParaRPr lang="en-US" sz="1200">
              <a:ea typeface="+mn-lt"/>
              <a:cs typeface="+mn-lt"/>
            </a:endParaRPr>
          </a:p>
        </p:txBody>
      </p:sp>
      <p:sp>
        <p:nvSpPr>
          <p:cNvPr id="26" name="Rounded Rectangle 15">
            <a:extLst>
              <a:ext uri="{FF2B5EF4-FFF2-40B4-BE49-F238E27FC236}">
                <a16:creationId xmlns:a16="http://schemas.microsoft.com/office/drawing/2014/main" id="{3D97DA48-D6F6-482A-AB29-6BC90B8B58C6}"/>
              </a:ext>
            </a:extLst>
          </p:cNvPr>
          <p:cNvSpPr/>
          <p:nvPr/>
        </p:nvSpPr>
        <p:spPr>
          <a:xfrm>
            <a:off x="7261477" y="2931110"/>
            <a:ext cx="2413000" cy="1525829"/>
          </a:xfrm>
          <a:prstGeom prst="roundRect">
            <a:avLst>
              <a:gd name="adj" fmla="val 16667"/>
            </a:avLst>
          </a:prstGeom>
          <a:noFill/>
          <a:ln w="25400" cap="flat" cmpd="sng">
            <a:solidFill>
              <a:srgbClr val="00B050"/>
            </a:solidFill>
            <a:prstDash val="solid"/>
            <a:round/>
            <a:headEnd type="none" w="med" len="med"/>
            <a:tailEnd type="none" w="med" len="med"/>
          </a:ln>
        </p:spPr>
        <p:txBody>
          <a:bodyPr lIns="91425" tIns="91425" rIns="91425" bIns="91425" anchor="t" anchorCtr="0"/>
          <a:lstStyle/>
          <a:p>
            <a:endParaRPr lang="en-GB" sz="1300"/>
          </a:p>
        </p:txBody>
      </p:sp>
      <p:sp>
        <p:nvSpPr>
          <p:cNvPr id="27" name="Rounded Rectangle 15">
            <a:extLst>
              <a:ext uri="{FF2B5EF4-FFF2-40B4-BE49-F238E27FC236}">
                <a16:creationId xmlns:a16="http://schemas.microsoft.com/office/drawing/2014/main" id="{1B40F6EF-5C16-43B1-97CF-6DCE8936CA88}"/>
              </a:ext>
            </a:extLst>
          </p:cNvPr>
          <p:cNvSpPr/>
          <p:nvPr/>
        </p:nvSpPr>
        <p:spPr>
          <a:xfrm>
            <a:off x="2211750" y="4767577"/>
            <a:ext cx="2413000" cy="1570855"/>
          </a:xfrm>
          <a:prstGeom prst="roundRect">
            <a:avLst>
              <a:gd name="adj" fmla="val 16667"/>
            </a:avLst>
          </a:prstGeom>
          <a:noFill/>
          <a:ln w="25400" cap="flat" cmpd="sng">
            <a:solidFill>
              <a:srgbClr val="FF0000"/>
            </a:solidFill>
            <a:prstDash val="solid"/>
            <a:round/>
            <a:headEnd type="none" w="med" len="med"/>
            <a:tailEnd type="none" w="med" len="med"/>
          </a:ln>
        </p:spPr>
        <p:txBody>
          <a:bodyPr lIns="91425" tIns="91425" rIns="91425" bIns="91425" anchor="t" anchorCtr="0"/>
          <a:lstStyle/>
          <a:p>
            <a:pPr>
              <a:lnSpc>
                <a:spcPct val="115000"/>
              </a:lnSpc>
              <a:spcAft>
                <a:spcPts val="0"/>
              </a:spcAft>
            </a:pPr>
            <a:endParaRPr lang="en-GB" sz="1100">
              <a:solidFill>
                <a:srgbClr val="000000"/>
              </a:solidFill>
              <a:effectLst/>
              <a:latin typeface="Calibri" panose="020F0502020204030204" pitchFamily="34" charset="0"/>
              <a:ea typeface="Calibri"/>
              <a:cs typeface="Calibri"/>
            </a:endParaRPr>
          </a:p>
        </p:txBody>
      </p:sp>
      <p:sp>
        <p:nvSpPr>
          <p:cNvPr id="29" name="Rounded Rectangle 15">
            <a:extLst>
              <a:ext uri="{FF2B5EF4-FFF2-40B4-BE49-F238E27FC236}">
                <a16:creationId xmlns:a16="http://schemas.microsoft.com/office/drawing/2014/main" id="{430DD730-C4AA-41A0-877D-2A6E6C3F5636}"/>
              </a:ext>
            </a:extLst>
          </p:cNvPr>
          <p:cNvSpPr/>
          <p:nvPr/>
        </p:nvSpPr>
        <p:spPr>
          <a:xfrm>
            <a:off x="7241599" y="4749013"/>
            <a:ext cx="2413000" cy="1595610"/>
          </a:xfrm>
          <a:prstGeom prst="roundRect">
            <a:avLst>
              <a:gd name="adj" fmla="val 16667"/>
            </a:avLst>
          </a:prstGeom>
          <a:noFill/>
          <a:ln w="25400" cap="flat" cmpd="sng">
            <a:solidFill>
              <a:srgbClr val="00B050"/>
            </a:solidFill>
            <a:prstDash val="solid"/>
            <a:round/>
            <a:headEnd type="none" w="med" len="med"/>
            <a:tailEnd type="none" w="med" len="med"/>
          </a:ln>
        </p:spPr>
        <p:txBody>
          <a:bodyPr lIns="91425" tIns="91425" rIns="91425" bIns="91425" anchor="t" anchorCtr="0"/>
          <a:lstStyle/>
          <a:p>
            <a:pPr>
              <a:lnSpc>
                <a:spcPct val="115000"/>
              </a:lnSpc>
              <a:spcAft>
                <a:spcPts val="0"/>
              </a:spcAft>
            </a:pPr>
            <a:endParaRPr lang="en-GB" sz="1300">
              <a:solidFill>
                <a:srgbClr val="000000"/>
              </a:solidFill>
              <a:effectLst/>
              <a:latin typeface="Calibri" panose="020F0502020204030204" pitchFamily="34" charset="0"/>
              <a:ea typeface="Calibri"/>
              <a:cs typeface="Calibri"/>
            </a:endParaRPr>
          </a:p>
        </p:txBody>
      </p:sp>
      <p:cxnSp>
        <p:nvCxnSpPr>
          <p:cNvPr id="31" name="Straight Connector 30">
            <a:extLst>
              <a:ext uri="{FF2B5EF4-FFF2-40B4-BE49-F238E27FC236}">
                <a16:creationId xmlns:a16="http://schemas.microsoft.com/office/drawing/2014/main" id="{325A7BEE-892C-42A2-BFED-247E7C42A3E0}"/>
              </a:ext>
            </a:extLst>
          </p:cNvPr>
          <p:cNvCxnSpPr>
            <a:cxnSpLocks/>
          </p:cNvCxnSpPr>
          <p:nvPr/>
        </p:nvCxnSpPr>
        <p:spPr>
          <a:xfrm>
            <a:off x="0" y="2707845"/>
            <a:ext cx="990600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5" name="Straight Connector 34">
            <a:extLst>
              <a:ext uri="{FF2B5EF4-FFF2-40B4-BE49-F238E27FC236}">
                <a16:creationId xmlns:a16="http://schemas.microsoft.com/office/drawing/2014/main" id="{7D10BABE-D181-486C-B231-6608668DF4B0}"/>
              </a:ext>
            </a:extLst>
          </p:cNvPr>
          <p:cNvCxnSpPr>
            <a:cxnSpLocks/>
          </p:cNvCxnSpPr>
          <p:nvPr/>
        </p:nvCxnSpPr>
        <p:spPr>
          <a:xfrm>
            <a:off x="0" y="4626745"/>
            <a:ext cx="9906000" cy="0"/>
          </a:xfrm>
          <a:prstGeom prst="line">
            <a:avLst/>
          </a:prstGeom>
        </p:spPr>
        <p:style>
          <a:lnRef idx="2">
            <a:schemeClr val="accent1"/>
          </a:lnRef>
          <a:fillRef idx="0">
            <a:schemeClr val="accent1"/>
          </a:fillRef>
          <a:effectRef idx="1">
            <a:schemeClr val="accent1"/>
          </a:effectRef>
          <a:fontRef idx="minor">
            <a:schemeClr val="tx1"/>
          </a:fontRef>
        </p:style>
      </p:cxnSp>
      <p:sp>
        <p:nvSpPr>
          <p:cNvPr id="43" name="Rounded Rectangle 15">
            <a:extLst>
              <a:ext uri="{FF2B5EF4-FFF2-40B4-BE49-F238E27FC236}">
                <a16:creationId xmlns:a16="http://schemas.microsoft.com/office/drawing/2014/main" id="{DBDDA247-C2C4-4238-AF77-79F0685F5454}"/>
              </a:ext>
            </a:extLst>
          </p:cNvPr>
          <p:cNvSpPr/>
          <p:nvPr/>
        </p:nvSpPr>
        <p:spPr>
          <a:xfrm>
            <a:off x="4709807" y="4755200"/>
            <a:ext cx="2413000" cy="1583232"/>
          </a:xfrm>
          <a:prstGeom prst="roundRect">
            <a:avLst>
              <a:gd name="adj" fmla="val 16667"/>
            </a:avLst>
          </a:prstGeom>
          <a:noFill/>
          <a:ln w="25400" cap="flat" cmpd="sng">
            <a:solidFill>
              <a:srgbClr val="FFC000"/>
            </a:solidFill>
            <a:prstDash val="solid"/>
            <a:round/>
            <a:headEnd type="none" w="med" len="med"/>
            <a:tailEnd type="none" w="med" len="med"/>
          </a:ln>
        </p:spPr>
        <p:txBody>
          <a:bodyPr lIns="91425" tIns="91425" rIns="91425" bIns="91425" anchor="t" anchorCtr="0"/>
          <a:lstStyle/>
          <a:p>
            <a:pPr>
              <a:lnSpc>
                <a:spcPct val="115000"/>
              </a:lnSpc>
              <a:spcAft>
                <a:spcPts val="0"/>
              </a:spcAft>
            </a:pPr>
            <a:endParaRPr lang="en-GB" sz="1600">
              <a:solidFill>
                <a:srgbClr val="000000"/>
              </a:solidFill>
              <a:effectLst/>
              <a:latin typeface="Calibri" panose="020F0502020204030204" pitchFamily="34" charset="0"/>
              <a:ea typeface="Calibri"/>
              <a:cs typeface="Calibri"/>
            </a:endParaRPr>
          </a:p>
        </p:txBody>
      </p:sp>
      <p:sp>
        <p:nvSpPr>
          <p:cNvPr id="28" name="Rounded Rectangle 15">
            <a:extLst>
              <a:ext uri="{FF2B5EF4-FFF2-40B4-BE49-F238E27FC236}">
                <a16:creationId xmlns:a16="http://schemas.microsoft.com/office/drawing/2014/main" id="{D36277E6-14EA-4A6D-9C36-10CBCA1B9178}"/>
              </a:ext>
            </a:extLst>
          </p:cNvPr>
          <p:cNvSpPr/>
          <p:nvPr/>
        </p:nvSpPr>
        <p:spPr>
          <a:xfrm>
            <a:off x="2211750" y="2908866"/>
            <a:ext cx="2413000" cy="1516857"/>
          </a:xfrm>
          <a:prstGeom prst="roundRect">
            <a:avLst>
              <a:gd name="adj" fmla="val 16667"/>
            </a:avLst>
          </a:prstGeom>
          <a:noFill/>
          <a:ln w="25400" cap="flat" cmpd="sng">
            <a:solidFill>
              <a:srgbClr val="FF0000"/>
            </a:solidFill>
            <a:prstDash val="solid"/>
            <a:round/>
            <a:headEnd type="none" w="med" len="med"/>
            <a:tailEnd type="none" w="med" len="med"/>
          </a:ln>
        </p:spPr>
        <p:txBody>
          <a:bodyPr lIns="91425" tIns="91425" rIns="91425" bIns="91425" anchor="t" anchorCtr="0"/>
          <a:lstStyle/>
          <a:p>
            <a:pPr algn="just">
              <a:lnSpc>
                <a:spcPct val="115000"/>
              </a:lnSpc>
              <a:spcAft>
                <a:spcPts val="0"/>
              </a:spcAft>
            </a:pPr>
            <a:endParaRPr lang="en-GB" sz="1400">
              <a:solidFill>
                <a:srgbClr val="000000"/>
              </a:solidFill>
              <a:effectLst/>
              <a:latin typeface="Calibri" panose="020F0502020204030204" pitchFamily="34" charset="0"/>
              <a:ea typeface="Calibri"/>
              <a:cs typeface="Calibri"/>
            </a:endParaRPr>
          </a:p>
        </p:txBody>
      </p:sp>
      <p:sp>
        <p:nvSpPr>
          <p:cNvPr id="21" name="TextBox 20">
            <a:extLst>
              <a:ext uri="{FF2B5EF4-FFF2-40B4-BE49-F238E27FC236}">
                <a16:creationId xmlns:a16="http://schemas.microsoft.com/office/drawing/2014/main" id="{96F3DF72-55C0-42E7-8DF5-58BCCB2392A1}"/>
              </a:ext>
            </a:extLst>
          </p:cNvPr>
          <p:cNvSpPr txBox="1"/>
          <p:nvPr/>
        </p:nvSpPr>
        <p:spPr>
          <a:xfrm>
            <a:off x="2297981" y="4928533"/>
            <a:ext cx="2240537" cy="1141723"/>
          </a:xfrm>
          <a:prstGeom prst="rect">
            <a:avLst/>
          </a:prstGeom>
          <a:noFill/>
        </p:spPr>
        <p:txBody>
          <a:bodyPr wrap="square" lIns="91440" tIns="45720" rIns="91440" bIns="45720" anchor="t">
            <a:spAutoFit/>
          </a:bodyPr>
          <a:lstStyle/>
          <a:p>
            <a:pPr>
              <a:lnSpc>
                <a:spcPct val="115000"/>
              </a:lnSpc>
              <a:spcAft>
                <a:spcPts val="0"/>
              </a:spcAft>
            </a:pPr>
            <a:r>
              <a:rPr lang="en-GB" sz="1200">
                <a:solidFill>
                  <a:srgbClr val="000000"/>
                </a:solidFill>
                <a:effectLst/>
                <a:latin typeface="Calibri"/>
                <a:ea typeface="Comic Sans MS"/>
                <a:cs typeface="Comic Sans MS"/>
              </a:rPr>
              <a:t>Create a 20 question quiz designed to test someone’s knowledge of a country or city. Include the answers in a separate section!</a:t>
            </a:r>
            <a:endParaRPr lang="en-GB" sz="1200">
              <a:solidFill>
                <a:srgbClr val="000000"/>
              </a:solidFill>
              <a:effectLst/>
              <a:latin typeface="Calibri"/>
              <a:ea typeface="Calibri"/>
              <a:cs typeface="Calibri"/>
            </a:endParaRPr>
          </a:p>
        </p:txBody>
      </p:sp>
      <p:sp>
        <p:nvSpPr>
          <p:cNvPr id="22" name="TextBox 21">
            <a:extLst>
              <a:ext uri="{FF2B5EF4-FFF2-40B4-BE49-F238E27FC236}">
                <a16:creationId xmlns:a16="http://schemas.microsoft.com/office/drawing/2014/main" id="{2AD7BC10-E31D-438A-8F68-2967D0A7C79B}"/>
              </a:ext>
            </a:extLst>
          </p:cNvPr>
          <p:cNvSpPr txBox="1"/>
          <p:nvPr/>
        </p:nvSpPr>
        <p:spPr>
          <a:xfrm>
            <a:off x="4820883" y="4885999"/>
            <a:ext cx="2209708" cy="1015663"/>
          </a:xfrm>
          <a:prstGeom prst="rect">
            <a:avLst/>
          </a:prstGeom>
          <a:noFill/>
        </p:spPr>
        <p:txBody>
          <a:bodyPr wrap="square" lIns="91440" tIns="45720" rIns="91440" bIns="45720" anchor="t">
            <a:spAutoFit/>
          </a:bodyPr>
          <a:lstStyle/>
          <a:p>
            <a:r>
              <a:rPr lang="en-GB" sz="1200">
                <a:solidFill>
                  <a:srgbClr val="000000"/>
                </a:solidFill>
                <a:latin typeface="Calibri"/>
                <a:ea typeface="+mn-lt"/>
                <a:cs typeface="Calibri"/>
              </a:rPr>
              <a:t>Create</a:t>
            </a:r>
            <a:r>
              <a:rPr lang="en-GB" sz="1200">
                <a:ea typeface="+mn-lt"/>
                <a:cs typeface="+mn-lt"/>
              </a:rPr>
              <a:t> a newspaper front page about your favourite part of the novel. Can you include a headline, main story, images and captions?</a:t>
            </a:r>
            <a:endParaRPr lang="en-US" sz="1600">
              <a:ea typeface="+mn-lt"/>
              <a:cs typeface="+mn-lt"/>
            </a:endParaRPr>
          </a:p>
        </p:txBody>
      </p:sp>
      <p:sp>
        <p:nvSpPr>
          <p:cNvPr id="24" name="TextBox 23">
            <a:extLst>
              <a:ext uri="{FF2B5EF4-FFF2-40B4-BE49-F238E27FC236}">
                <a16:creationId xmlns:a16="http://schemas.microsoft.com/office/drawing/2014/main" id="{52B42204-15EA-4FAE-84B0-544F8E8CA83F}"/>
              </a:ext>
            </a:extLst>
          </p:cNvPr>
          <p:cNvSpPr txBox="1"/>
          <p:nvPr/>
        </p:nvSpPr>
        <p:spPr>
          <a:xfrm>
            <a:off x="7348542" y="4886173"/>
            <a:ext cx="2254302" cy="1015663"/>
          </a:xfrm>
          <a:prstGeom prst="rect">
            <a:avLst/>
          </a:prstGeom>
          <a:noFill/>
        </p:spPr>
        <p:txBody>
          <a:bodyPr wrap="square" lIns="91440" tIns="45720" rIns="91440" bIns="45720" anchor="t">
            <a:spAutoFit/>
          </a:bodyPr>
          <a:lstStyle/>
          <a:p>
            <a:r>
              <a:rPr lang="en-GB" sz="1200">
                <a:ea typeface="+mn-lt"/>
                <a:cs typeface="+mn-lt"/>
              </a:rPr>
              <a:t>Create a new character to be included in the novel.  Explain why they are important and what is their influence on the plot.</a:t>
            </a:r>
            <a:endParaRPr lang="en-US" sz="1200">
              <a:ea typeface="+mn-lt"/>
              <a:cs typeface="+mn-lt"/>
            </a:endParaRPr>
          </a:p>
        </p:txBody>
      </p:sp>
      <p:sp>
        <p:nvSpPr>
          <p:cNvPr id="30" name="TextBox 29">
            <a:extLst>
              <a:ext uri="{FF2B5EF4-FFF2-40B4-BE49-F238E27FC236}">
                <a16:creationId xmlns:a16="http://schemas.microsoft.com/office/drawing/2014/main" id="{63416842-B8A7-442B-BE79-943AD8D60B77}"/>
              </a:ext>
            </a:extLst>
          </p:cNvPr>
          <p:cNvSpPr txBox="1"/>
          <p:nvPr/>
        </p:nvSpPr>
        <p:spPr>
          <a:xfrm>
            <a:off x="7295321" y="2964433"/>
            <a:ext cx="2305555" cy="768993"/>
          </a:xfrm>
          <a:prstGeom prst="rect">
            <a:avLst/>
          </a:prstGeom>
          <a:noFill/>
        </p:spPr>
        <p:txBody>
          <a:bodyPr wrap="square" lIns="91440" tIns="45720" rIns="91440" bIns="45720" anchor="t">
            <a:spAutoFit/>
          </a:bodyPr>
          <a:lstStyle/>
          <a:p>
            <a:pPr>
              <a:lnSpc>
                <a:spcPct val="115000"/>
              </a:lnSpc>
            </a:pPr>
            <a:r>
              <a:rPr lang="en-GB" sz="1300">
                <a:solidFill>
                  <a:srgbClr val="000000"/>
                </a:solidFill>
                <a:latin typeface="Calibri"/>
                <a:ea typeface="+mn-lt"/>
                <a:cs typeface="Calibri"/>
              </a:rPr>
              <a:t>Rewrite</a:t>
            </a:r>
            <a:r>
              <a:rPr lang="en-GB" sz="1300">
                <a:ea typeface="+mn-lt"/>
                <a:cs typeface="+mn-lt"/>
              </a:rPr>
              <a:t> the opening scene of your novel. What would you change and why?</a:t>
            </a:r>
            <a:endParaRPr lang="en-GB" sz="1300">
              <a:solidFill>
                <a:srgbClr val="000000"/>
              </a:solidFill>
              <a:latin typeface="Calibri"/>
              <a:ea typeface="Calibri"/>
              <a:cs typeface="Calibri"/>
            </a:endParaRPr>
          </a:p>
        </p:txBody>
      </p:sp>
      <p:sp>
        <p:nvSpPr>
          <p:cNvPr id="32" name="TextBox 31">
            <a:extLst>
              <a:ext uri="{FF2B5EF4-FFF2-40B4-BE49-F238E27FC236}">
                <a16:creationId xmlns:a16="http://schemas.microsoft.com/office/drawing/2014/main" id="{8A49A3C6-6502-41DC-BC1B-A663C72DD45A}"/>
              </a:ext>
            </a:extLst>
          </p:cNvPr>
          <p:cNvSpPr txBox="1"/>
          <p:nvPr/>
        </p:nvSpPr>
        <p:spPr>
          <a:xfrm>
            <a:off x="2262406" y="3023684"/>
            <a:ext cx="2328609" cy="830997"/>
          </a:xfrm>
          <a:prstGeom prst="rect">
            <a:avLst/>
          </a:prstGeom>
          <a:noFill/>
        </p:spPr>
        <p:txBody>
          <a:bodyPr wrap="square" lIns="91440" tIns="45720" rIns="91440" bIns="45720" anchor="t">
            <a:spAutoFit/>
          </a:bodyPr>
          <a:lstStyle/>
          <a:p>
            <a:r>
              <a:rPr lang="en-GB" sz="1200">
                <a:ea typeface="+mn-lt"/>
                <a:cs typeface="+mn-lt"/>
              </a:rPr>
              <a:t>Create an appropriate newspaper headline about one of the themes you have discovered in the novel you are reading. </a:t>
            </a:r>
            <a:endParaRPr lang="en-GB" sz="1200">
              <a:cs typeface="Calibri"/>
            </a:endParaRPr>
          </a:p>
        </p:txBody>
      </p:sp>
      <p:sp>
        <p:nvSpPr>
          <p:cNvPr id="33" name="TextBox 32">
            <a:extLst>
              <a:ext uri="{FF2B5EF4-FFF2-40B4-BE49-F238E27FC236}">
                <a16:creationId xmlns:a16="http://schemas.microsoft.com/office/drawing/2014/main" id="{C5B20C67-17BF-445A-9358-3C91D06ED647}"/>
              </a:ext>
            </a:extLst>
          </p:cNvPr>
          <p:cNvSpPr txBox="1"/>
          <p:nvPr/>
        </p:nvSpPr>
        <p:spPr>
          <a:xfrm>
            <a:off x="4805733" y="1201903"/>
            <a:ext cx="2224590" cy="678199"/>
          </a:xfrm>
          <a:prstGeom prst="rect">
            <a:avLst/>
          </a:prstGeom>
          <a:noFill/>
        </p:spPr>
        <p:txBody>
          <a:bodyPr wrap="square" lIns="91440" tIns="45720" rIns="91440" bIns="45720" anchor="t">
            <a:spAutoFit/>
          </a:bodyPr>
          <a:lstStyle/>
          <a:p>
            <a:r>
              <a:rPr lang="en-GB" sz="1200">
                <a:effectLst/>
                <a:ea typeface="+mn-lt"/>
                <a:cs typeface="+mn-lt"/>
              </a:rPr>
              <a:t>Create a</a:t>
            </a:r>
            <a:r>
              <a:rPr lang="en-GB" sz="1200">
                <a:ea typeface="+mn-lt"/>
                <a:cs typeface="+mn-lt"/>
              </a:rPr>
              <a:t> promotional poster for the film version </a:t>
            </a:r>
            <a:r>
              <a:rPr lang="en-GB" sz="1200">
                <a:effectLst/>
                <a:ea typeface="+mn-lt"/>
                <a:cs typeface="+mn-lt"/>
              </a:rPr>
              <a:t>of your </a:t>
            </a:r>
            <a:r>
              <a:rPr lang="en-GB" sz="1200">
                <a:ea typeface="+mn-lt"/>
                <a:cs typeface="+mn-lt"/>
              </a:rPr>
              <a:t>novel</a:t>
            </a:r>
            <a:r>
              <a:rPr lang="en-GB" sz="1200">
                <a:effectLst/>
                <a:ea typeface="+mn-lt"/>
                <a:cs typeface="+mn-lt"/>
              </a:rPr>
              <a:t>.</a:t>
            </a:r>
            <a:endParaRPr lang="en-GB" sz="1200">
              <a:ea typeface="+mn-lt"/>
              <a:cs typeface="+mn-lt"/>
            </a:endParaRPr>
          </a:p>
          <a:p>
            <a:pPr>
              <a:lnSpc>
                <a:spcPct val="114999"/>
              </a:lnSpc>
            </a:pPr>
            <a:endParaRPr lang="en-GB" sz="1300">
              <a:effectLst/>
              <a:latin typeface="+mj-lt"/>
              <a:ea typeface="Calibri"/>
              <a:cs typeface="Calibri"/>
            </a:endParaRPr>
          </a:p>
        </p:txBody>
      </p:sp>
    </p:spTree>
    <p:extLst>
      <p:ext uri="{BB962C8B-B14F-4D97-AF65-F5344CB8AC3E}">
        <p14:creationId xmlns:p14="http://schemas.microsoft.com/office/powerpoint/2010/main" val="31477474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3FDB53730ADE14EB7611CC98E7538E1" ma:contentTypeVersion="3" ma:contentTypeDescription="Create a new document." ma:contentTypeScope="" ma:versionID="c10d12bb6f25481e495f90768c5b19d7">
  <xsd:schema xmlns:xsd="http://www.w3.org/2001/XMLSchema" xmlns:xs="http://www.w3.org/2001/XMLSchema" xmlns:p="http://schemas.microsoft.com/office/2006/metadata/properties" xmlns:ns2="11a624c9-4522-4b32-8a75-ad09192b0360" targetNamespace="http://schemas.microsoft.com/office/2006/metadata/properties" ma:root="true" ma:fieldsID="938c1fbd580810260aeaae0569db9841" ns2:_="">
    <xsd:import namespace="11a624c9-4522-4b32-8a75-ad09192b0360"/>
    <xsd:element name="properties">
      <xsd:complexType>
        <xsd:sequence>
          <xsd:element name="documentManagement">
            <xsd:complexType>
              <xsd:all>
                <xsd:element ref="ns2:MediaServiceMetadata" minOccurs="0"/>
                <xsd:element ref="ns2:MediaServiceFastMetadata"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1a624c9-4522-4b32-8a75-ad09192b036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BEACE4E-D0ED-4629-BD57-7B59C2DC5B7E}">
  <ds:schemaRefs>
    <ds:schemaRef ds:uri="9fab664c-9b65-4a39-9b6a-81565a29160a"/>
    <ds:schemaRef ds:uri="fbb39486-743a-446d-b7da-385cb83bd7f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42A1D450-9937-4286-AF44-AC3A11584075}">
  <ds:schemaRefs>
    <ds:schemaRef ds:uri="http://schemas.microsoft.com/sharepoint/v3/contenttype/forms"/>
  </ds:schemaRefs>
</ds:datastoreItem>
</file>

<file path=customXml/itemProps3.xml><?xml version="1.0" encoding="utf-8"?>
<ds:datastoreItem xmlns:ds="http://schemas.openxmlformats.org/officeDocument/2006/customXml" ds:itemID="{48CB1A5E-E00F-491C-AC08-71D61A857602}"/>
</file>

<file path=docProps/app.xml><?xml version="1.0" encoding="utf-8"?>
<Properties xmlns="http://schemas.openxmlformats.org/officeDocument/2006/extended-properties" xmlns:vt="http://schemas.openxmlformats.org/officeDocument/2006/docPropsVTypes">
  <Application>Microsoft Office PowerPoint</Application>
  <PresentationFormat>A4 Paper (210x297 mm)</PresentationFormat>
  <Slides>1</Slides>
  <Notes>0</Notes>
  <HiddenSlides>0</HiddenSlide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Caitlin Gray</dc:creator>
  <cp:revision>1</cp:revision>
  <cp:lastPrinted>2018-09-18T11:28:20Z</cp:lastPrinted>
  <dcterms:created xsi:type="dcterms:W3CDTF">2015-10-25T15:38:32Z</dcterms:created>
  <dcterms:modified xsi:type="dcterms:W3CDTF">2023-03-30T07:36:02Z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0x01010023FDB53730ADE14EB7611CC98E7538E1</vt:lpwstr>
  </property>
  <property fmtid="{D5CDD505-2E9C-101B-9397-08002B2CF9AE}" pid="3" name="Order">
    <vt:r8>1195000</vt:r8>
  </property>
  <property fmtid="{D5CDD505-2E9C-101B-9397-08002B2CF9AE}" pid="4" name="_activity">
    <vt:lpwstr>{"FileActivityType":"9","FileActivityTimeStamp":"2023-03-30T11:49:16.460Z","FileActivityUsersOnPage":[{"DisplayName":"Sarah Holliday","Id":"sholliday@howdenschool.net"}],"FileActivityNavigationId":null}</vt:lpwstr>
  </property>
  <property fmtid="{D5CDD505-2E9C-101B-9397-08002B2CF9AE}" pid="5" name="_ExtendedDescription">
    <vt:lpwstr/>
  </property>
  <property fmtid="{D5CDD505-2E9C-101B-9397-08002B2CF9AE}" pid="6" name="TriggerFlowInfo">
    <vt:lpwstr/>
  </property>
  <property fmtid="{D5CDD505-2E9C-101B-9397-08002B2CF9AE}" pid="7" name="_SourceUrl">
    <vt:lpwstr/>
  </property>
  <property fmtid="{D5CDD505-2E9C-101B-9397-08002B2CF9AE}" pid="8" name="_SharedFileIndex">
    <vt:lpwstr/>
  </property>
  <property fmtid="{D5CDD505-2E9C-101B-9397-08002B2CF9AE}" pid="9" name="ComplianceAssetId">
    <vt:lpwstr/>
  </property>
</Properties>
</file>