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60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1" r:id="rId13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  <a:srgbClr val="99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812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7F773-0EF3-4F5B-A00F-D9674802C785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0D099-8C8D-4397-ABD9-CD41AE5665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6896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7F773-0EF3-4F5B-A00F-D9674802C785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0D099-8C8D-4397-ABD9-CD41AE5665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4147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7F773-0EF3-4F5B-A00F-D9674802C785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0D099-8C8D-4397-ABD9-CD41AE5665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596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7F773-0EF3-4F5B-A00F-D9674802C785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0D099-8C8D-4397-ABD9-CD41AE5665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7915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7F773-0EF3-4F5B-A00F-D9674802C785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0D099-8C8D-4397-ABD9-CD41AE5665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173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7F773-0EF3-4F5B-A00F-D9674802C785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0D099-8C8D-4397-ABD9-CD41AE5665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699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7F773-0EF3-4F5B-A00F-D9674802C785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0D099-8C8D-4397-ABD9-CD41AE5665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9049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7F773-0EF3-4F5B-A00F-D9674802C785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0D099-8C8D-4397-ABD9-CD41AE5665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53657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7F773-0EF3-4F5B-A00F-D9674802C785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0D099-8C8D-4397-ABD9-CD41AE5665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16001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7F773-0EF3-4F5B-A00F-D9674802C785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0D099-8C8D-4397-ABD9-CD41AE5665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0095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7F773-0EF3-4F5B-A00F-D9674802C785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00D099-8C8D-4397-ABD9-CD41AE5665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674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37F773-0EF3-4F5B-A00F-D9674802C785}" type="datetimeFigureOut">
              <a:rPr lang="en-GB" smtClean="0"/>
              <a:t>10/03/2023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00D099-8C8D-4397-ABD9-CD41AE5665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694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28650" y="256707"/>
            <a:ext cx="7886700" cy="671194"/>
          </a:xfrm>
        </p:spPr>
        <p:txBody>
          <a:bodyPr>
            <a:normAutofit/>
          </a:bodyPr>
          <a:lstStyle/>
          <a:p>
            <a:pPr algn="ctr"/>
            <a:r>
              <a:rPr lang="en-GB" sz="4000" b="1" u="sng" dirty="0"/>
              <a:t>Edexcel GCSE Geography A Checklist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28650" y="1657004"/>
            <a:ext cx="7886700" cy="381614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This check list contains the following units: </a:t>
            </a:r>
          </a:p>
          <a:p>
            <a:pPr marL="0" indent="0">
              <a:buNone/>
            </a:pPr>
            <a:r>
              <a:rPr lang="en-GB" dirty="0"/>
              <a:t>1 – The Changing Landscape of the UK</a:t>
            </a:r>
          </a:p>
          <a:p>
            <a:pPr marL="0" indent="0">
              <a:buNone/>
            </a:pPr>
            <a:r>
              <a:rPr lang="en-GB" b="1" dirty="0">
                <a:solidFill>
                  <a:srgbClr val="FF0000"/>
                </a:solidFill>
              </a:rPr>
              <a:t>Choice of 2 from 1A, 1B &amp; 1C</a:t>
            </a:r>
          </a:p>
          <a:p>
            <a:pPr marL="0" indent="0">
              <a:buNone/>
            </a:pPr>
            <a:r>
              <a:rPr lang="en-GB" dirty="0"/>
              <a:t>1A – Coastal Landscapes &amp; Processes </a:t>
            </a:r>
          </a:p>
          <a:p>
            <a:pPr marL="0" indent="0">
              <a:buNone/>
            </a:pPr>
            <a:r>
              <a:rPr lang="en-GB" dirty="0"/>
              <a:t>1B – River Landscapes &amp; Processes</a:t>
            </a:r>
          </a:p>
          <a:p>
            <a:pPr marL="0" indent="0">
              <a:buNone/>
            </a:pPr>
            <a:r>
              <a:rPr lang="en-GB" dirty="0"/>
              <a:t>1C – </a:t>
            </a:r>
            <a:r>
              <a:rPr lang="en-GB" strike="sngStrike" dirty="0"/>
              <a:t>Glaciated Upland Landscapes and Processes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2 – Weather Hazards &amp; Climate Change </a:t>
            </a:r>
          </a:p>
          <a:p>
            <a:pPr marL="0" indent="0">
              <a:buNone/>
            </a:pPr>
            <a:r>
              <a:rPr lang="en-GB" dirty="0"/>
              <a:t>3 - Ecosystems, Biodiversity &amp; Management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651510" y="927901"/>
            <a:ext cx="7863840" cy="58477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The Physical Environment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404659" y="5244111"/>
            <a:ext cx="4553151" cy="14773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accent6">
                    <a:lumMod val="50000"/>
                  </a:schemeClr>
                </a:solidFill>
              </a:rPr>
              <a:t>This Symbol Indicates a skills you may be expected to apply in the exam. </a:t>
            </a:r>
          </a:p>
          <a:p>
            <a:pPr algn="ctr"/>
            <a:endParaRPr lang="en-GB" b="1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endParaRPr lang="en-GB" b="1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endParaRPr lang="en-GB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4263" y="5244111"/>
            <a:ext cx="3892137" cy="147732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accent6">
                    <a:lumMod val="50000"/>
                  </a:schemeClr>
                </a:solidFill>
              </a:rPr>
              <a:t>This Symbol Indicates a case study you will need to know.</a:t>
            </a:r>
          </a:p>
          <a:p>
            <a:pPr algn="ctr"/>
            <a:endParaRPr lang="en-GB" b="1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endParaRPr lang="en-GB" b="1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endParaRPr lang="en-GB" dirty="0"/>
          </a:p>
        </p:txBody>
      </p:sp>
      <p:pic>
        <p:nvPicPr>
          <p:cNvPr id="11" name="Picture 2" descr="Image result for globe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6326" y="5828885"/>
            <a:ext cx="916755" cy="91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Image result for skills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460" y="5897930"/>
            <a:ext cx="772977" cy="77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9297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5047" y="166255"/>
            <a:ext cx="8534400" cy="369332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1. The Changing Landscapes of the UK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71549" y="775855"/>
            <a:ext cx="4006735" cy="6001643"/>
          </a:xfrm>
          <a:prstGeom prst="rect">
            <a:avLst/>
          </a:prstGeom>
          <a:noFill/>
          <a:ln w="38100"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chemeClr val="accent2">
                    <a:lumMod val="50000"/>
                  </a:schemeClr>
                </a:solidFill>
              </a:rPr>
              <a:t>Types of Rocks </a:t>
            </a:r>
          </a:p>
          <a:p>
            <a:r>
              <a:rPr lang="en-GB" sz="1600" dirty="0"/>
              <a:t>Characteristics &amp; Distribution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dirty="0"/>
              <a:t>Sedimentary (Chalk, Limestone)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dirty="0"/>
              <a:t>Igneous (Basalt, Granite)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dirty="0"/>
              <a:t>Metamorphic (Schists, Slates)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1600" dirty="0"/>
          </a:p>
          <a:p>
            <a:r>
              <a:rPr lang="en-GB" sz="1600" dirty="0"/>
              <a:t>The Role of Geology &amp; Past Tectonic Processes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dirty="0"/>
              <a:t>Upland (Igneous &amp; Metamorphic Rocks)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dirty="0"/>
              <a:t>Lowland (Sedimentary Rocks)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1600" dirty="0"/>
          </a:p>
          <a:p>
            <a:pPr algn="ctr"/>
            <a:r>
              <a:rPr lang="en-GB" sz="1600" b="1" dirty="0">
                <a:solidFill>
                  <a:schemeClr val="accent2">
                    <a:lumMod val="50000"/>
                  </a:schemeClr>
                </a:solidFill>
              </a:rPr>
              <a:t>Distinctive Upland &amp; Lowland Landscapes</a:t>
            </a:r>
          </a:p>
          <a:p>
            <a:r>
              <a:rPr lang="en-GB" sz="1600" dirty="0"/>
              <a:t>Dartmoor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dirty="0"/>
              <a:t>Joints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dirty="0"/>
              <a:t>Freeze thaw weathering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dirty="0"/>
              <a:t>Tors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dirty="0" err="1"/>
              <a:t>Clitter</a:t>
            </a:r>
            <a:r>
              <a:rPr lang="en-GB" sz="1600" dirty="0"/>
              <a:t> slopes</a:t>
            </a:r>
          </a:p>
          <a:p>
            <a:r>
              <a:rPr lang="en-GB" sz="1600" dirty="0" err="1"/>
              <a:t>Malham</a:t>
            </a:r>
            <a:r>
              <a:rPr lang="en-GB" sz="1600" dirty="0"/>
              <a:t> Cove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dirty="0"/>
              <a:t>Limestone Pavements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dirty="0" err="1"/>
              <a:t>Grykes</a:t>
            </a:r>
            <a:endParaRPr lang="en-GB" sz="16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dirty="0" err="1"/>
              <a:t>Clints</a:t>
            </a:r>
            <a:r>
              <a:rPr lang="en-GB" sz="1600" dirty="0"/>
              <a:t> </a:t>
            </a:r>
          </a:p>
          <a:p>
            <a:r>
              <a:rPr lang="en-GB" sz="1600" dirty="0"/>
              <a:t>North &amp; South Downs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dirty="0"/>
              <a:t>Cretaceous Period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dirty="0"/>
              <a:t>Scarp Slope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dirty="0"/>
              <a:t>Dip Slope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472247" y="3225303"/>
            <a:ext cx="4360051" cy="230832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chemeClr val="accent2">
                    <a:lumMod val="50000"/>
                  </a:schemeClr>
                </a:solidFill>
              </a:rPr>
              <a:t>Skills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dirty="0"/>
              <a:t>I can read a Geological Map.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dirty="0"/>
              <a:t>I can identify a geological cross section to show the relationship between geology and relief.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dirty="0"/>
              <a:t>I can locate key physical features such as uplands, lowland basins and rivers on UK outline maps.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dirty="0"/>
              <a:t>I can identify physical and human Geography features on OS maps. 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472247" y="775855"/>
            <a:ext cx="4360051" cy="2308324"/>
          </a:xfrm>
          <a:prstGeom prst="rect">
            <a:avLst/>
          </a:prstGeom>
          <a:noFill/>
          <a:ln w="38100"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chemeClr val="accent2">
                    <a:lumMod val="50000"/>
                  </a:schemeClr>
                </a:solidFill>
              </a:rPr>
              <a:t>Human Activity on UK Distinctive Landscapes</a:t>
            </a:r>
          </a:p>
          <a:p>
            <a:r>
              <a:rPr lang="en-GB" sz="1600" dirty="0"/>
              <a:t>Advantages and disadvantages of: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dirty="0"/>
              <a:t>Agriculture on the Yorkshire Dales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dirty="0"/>
              <a:t>Forestry on the Yorkshire Dales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dirty="0"/>
              <a:t>Tourism on the Yorkshire Dales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1600" dirty="0"/>
          </a:p>
          <a:p>
            <a:r>
              <a:rPr lang="en-GB" sz="1600" dirty="0"/>
              <a:t>The Role of Geology &amp; Past Tectonic Processes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dirty="0"/>
              <a:t>Upland (Igneous &amp; Metamorphic Rocks)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dirty="0"/>
              <a:t>Lowland (Sedimentary Rocks)</a:t>
            </a:r>
          </a:p>
        </p:txBody>
      </p:sp>
      <p:pic>
        <p:nvPicPr>
          <p:cNvPr id="8" name="Picture 2" descr="Image result for skills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7080" y="3324447"/>
            <a:ext cx="454162" cy="456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34459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5047" y="166255"/>
            <a:ext cx="8534400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1A. Coastal Landscapes and Processes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6444" y="697570"/>
            <a:ext cx="1963863" cy="4493538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00B0F0"/>
                </a:solidFill>
              </a:rPr>
              <a:t>The Coastal Zone &amp; Coastal Processes</a:t>
            </a:r>
          </a:p>
          <a:p>
            <a:r>
              <a:rPr lang="en-GB" sz="1100" dirty="0"/>
              <a:t>Processes of Coastal Erosion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Hydraulic Action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Abrasion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Solution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Attrition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1100" dirty="0"/>
          </a:p>
          <a:p>
            <a:r>
              <a:rPr lang="en-GB" sz="1100" dirty="0"/>
              <a:t>Weathering Processes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Mechanical (freeze thaw)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Chemical (acid rain)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Biological (roots &amp; burrowing &amp; nesting)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1100" dirty="0"/>
          </a:p>
          <a:p>
            <a:r>
              <a:rPr lang="en-GB" sz="1100" dirty="0"/>
              <a:t>Mass movement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Rock Falls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Slumping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Sliding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1100" dirty="0"/>
          </a:p>
          <a:p>
            <a:r>
              <a:rPr lang="en-GB" sz="1100" dirty="0"/>
              <a:t>Transportation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Traction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Saltation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Suspension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Solution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11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Deposition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276134" y="697570"/>
            <a:ext cx="2061950" cy="3308598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00B0F0"/>
                </a:solidFill>
              </a:rPr>
              <a:t>Influence of waves &amp; geology on the coastal landscape</a:t>
            </a:r>
          </a:p>
          <a:p>
            <a:r>
              <a:rPr lang="en-GB" sz="1100" dirty="0"/>
              <a:t>Waves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Wind strength (or speed)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Wind duration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Fetch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Swash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Backwash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Destructive waves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Constructive waves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1100" dirty="0"/>
          </a:p>
          <a:p>
            <a:r>
              <a:rPr lang="en-GB" sz="1100" dirty="0"/>
              <a:t>Geological Structure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Discordant Coasts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1100" dirty="0"/>
              <a:t>Swanage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1100" dirty="0"/>
              <a:t>Bay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1100" dirty="0"/>
              <a:t>Headland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Concordant Coasts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1100" dirty="0" err="1"/>
              <a:t>Lulworth</a:t>
            </a:r>
            <a:r>
              <a:rPr lang="en-GB" sz="1100" dirty="0"/>
              <a:t> Cove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1100" dirty="0"/>
              <a:t>Bay 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6444" y="5271242"/>
            <a:ext cx="1963863" cy="1446550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00B0F0"/>
                </a:solidFill>
              </a:rPr>
              <a:t>Landforms of coastal Erosion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Cliff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Wave cut notch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Wave cut platform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Caves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Arch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Stack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Stump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76135" y="4086302"/>
            <a:ext cx="2061950" cy="1785104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00B0F0"/>
                </a:solidFill>
              </a:rPr>
              <a:t>Landforms of coastal Deposition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Longshore Drift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Prevailing Wind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Beaches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Profile (Storm beach &amp; berm)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Spit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Saltmarsh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Bar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Lagoon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59764" y="5767323"/>
            <a:ext cx="4402797" cy="93871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00B0F0"/>
                </a:solidFill>
              </a:rPr>
              <a:t>Skills</a:t>
            </a:r>
            <a:r>
              <a:rPr lang="en-GB" sz="11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  <a:p>
            <a:pPr algn="ctr"/>
            <a:endParaRPr lang="en-GB" sz="1100" b="1" dirty="0">
              <a:solidFill>
                <a:schemeClr val="accent2">
                  <a:lumMod val="5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I can read a geological map to link coastal form to geology.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I can identify coastal landforms on OS maps. 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I can use an OS map to investigate the impact of human intervention. </a:t>
            </a:r>
          </a:p>
        </p:txBody>
      </p:sp>
      <p:pic>
        <p:nvPicPr>
          <p:cNvPr id="8" name="Picture 2" descr="Image result for skills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8994" y="5829713"/>
            <a:ext cx="454162" cy="456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4476631" y="767469"/>
            <a:ext cx="1974627" cy="313932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00B0F0"/>
                </a:solidFill>
              </a:rPr>
              <a:t>The causes and effects of coastal erosion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Rates of coastal erosion </a:t>
            </a:r>
          </a:p>
          <a:p>
            <a:endParaRPr lang="en-GB" sz="1100" dirty="0"/>
          </a:p>
          <a:p>
            <a:r>
              <a:rPr lang="en-GB" sz="1100" dirty="0"/>
              <a:t>Natural Causes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Rising sea level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Storms &amp; Storm surges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Geology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1100" dirty="0"/>
          </a:p>
          <a:p>
            <a:r>
              <a:rPr lang="en-GB" sz="1100" dirty="0"/>
              <a:t>Human Causes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 err="1"/>
              <a:t>Groynes</a:t>
            </a:r>
            <a:r>
              <a:rPr lang="en-GB" sz="1100" dirty="0"/>
              <a:t>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Building coastal defences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1100" dirty="0"/>
          </a:p>
          <a:p>
            <a:r>
              <a:rPr lang="en-GB" sz="1100" dirty="0"/>
              <a:t>Effects of Erosion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Settlements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Tourism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Infrastructure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Agriculture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581781" y="767469"/>
            <a:ext cx="2380779" cy="3647152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00B0F0"/>
                </a:solidFill>
              </a:rPr>
              <a:t>Managing Coastal erosion &amp; flood risk</a:t>
            </a:r>
          </a:p>
          <a:p>
            <a:r>
              <a:rPr lang="en-GB" sz="1100" dirty="0"/>
              <a:t>Shoreline Management Plans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No Intervention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Hold the line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Managed realignment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Advance the line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1100" dirty="0"/>
          </a:p>
          <a:p>
            <a:pPr algn="ctr"/>
            <a:r>
              <a:rPr lang="en-GB" sz="1100" dirty="0"/>
              <a:t>Advantages &amp; disadvantages of coastal management </a:t>
            </a:r>
          </a:p>
          <a:p>
            <a:r>
              <a:rPr lang="en-GB" sz="1100" dirty="0"/>
              <a:t> </a:t>
            </a:r>
          </a:p>
          <a:p>
            <a:r>
              <a:rPr lang="en-GB" sz="1100" dirty="0"/>
              <a:t>Soft engineering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Beach Nourishment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Sand dune regeneration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Managed retreat </a:t>
            </a:r>
          </a:p>
          <a:p>
            <a:endParaRPr lang="en-GB" sz="1100" dirty="0"/>
          </a:p>
          <a:p>
            <a:r>
              <a:rPr lang="en-GB" sz="1100" dirty="0"/>
              <a:t>Hard Engineering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Sea Walls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 err="1"/>
              <a:t>Groynes</a:t>
            </a:r>
            <a:r>
              <a:rPr lang="en-GB" sz="1100" dirty="0"/>
              <a:t>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Rip rap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Gabions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59764" y="4554000"/>
            <a:ext cx="4402797" cy="93871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00B0F0"/>
                </a:solidFill>
              </a:rPr>
              <a:t>Case Study – Holderness Coast</a:t>
            </a:r>
          </a:p>
          <a:p>
            <a:pPr algn="ctr"/>
            <a:endParaRPr lang="en-GB" sz="1100" b="1" dirty="0">
              <a:solidFill>
                <a:srgbClr val="00B0F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Physical factors - weathering and erosion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Human factors – sea defences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Impact of </a:t>
            </a:r>
            <a:r>
              <a:rPr lang="en-GB" sz="1100" dirty="0" err="1"/>
              <a:t>groynes</a:t>
            </a:r>
            <a:r>
              <a:rPr lang="en-GB" sz="1100" dirty="0"/>
              <a:t> on LSD</a:t>
            </a:r>
          </a:p>
        </p:txBody>
      </p:sp>
      <p:pic>
        <p:nvPicPr>
          <p:cNvPr id="15" name="Picture 2" descr="Image result for globe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3996" y="4894013"/>
            <a:ext cx="515793" cy="515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72099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5047" y="166255"/>
            <a:ext cx="8534400" cy="369332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1B. River Landscapes and Processes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41766" y="657726"/>
            <a:ext cx="2059705" cy="6001643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Drainage basins and river processes</a:t>
            </a:r>
          </a:p>
          <a:p>
            <a:r>
              <a:rPr lang="en-GB" sz="1200" dirty="0"/>
              <a:t>Drainage basin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Watershed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Source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Tributary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Confluence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Mouth</a:t>
            </a:r>
          </a:p>
          <a:p>
            <a:endParaRPr lang="en-GB" sz="1200" dirty="0"/>
          </a:p>
          <a:p>
            <a:r>
              <a:rPr lang="en-GB" sz="1200" dirty="0"/>
              <a:t>Processes of River Erosion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Hydraulic Action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Abrasion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Solution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Attrition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1200" dirty="0"/>
          </a:p>
          <a:p>
            <a:r>
              <a:rPr lang="en-GB" sz="1200" dirty="0"/>
              <a:t>Weathering Processes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Mechanical (freeze thaw)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Chemical (acid rain)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Biological (plant roots)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1200" dirty="0"/>
          </a:p>
          <a:p>
            <a:r>
              <a:rPr lang="en-GB" sz="1200" dirty="0"/>
              <a:t>Mass movement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Soil creep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Sliding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Flows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1200" dirty="0"/>
          </a:p>
          <a:p>
            <a:r>
              <a:rPr lang="en-GB" sz="1200" dirty="0"/>
              <a:t>Transportation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Traction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Saltation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Suspension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Solution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12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Deposition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62278" y="5234532"/>
            <a:ext cx="4159204" cy="15696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Skills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I can read a geological map to link coastal form to geology.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I can use UK weather and climate data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I can draw a simple storm hydrograph using rainfall and discharge data. 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I can identify river landforms on OS maps. 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I can use an OS map to investigate the impact of human intervention.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04302" y="667935"/>
            <a:ext cx="2380779" cy="1569660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River processes form distinct landscapes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Interlocking Spurs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Waterfalls &amp; Gorges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Meanders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Oxbow lakes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Flood plains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Levees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389409" y="2341024"/>
            <a:ext cx="2380779" cy="3970318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Causes and effects of flooding in the UK</a:t>
            </a:r>
          </a:p>
          <a:p>
            <a:r>
              <a:rPr lang="en-GB" sz="1200" dirty="0"/>
              <a:t>Physical Causes of Flooding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Intense rainfall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During of rainfall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Snow melt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Rock Type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Relief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1200" dirty="0"/>
          </a:p>
          <a:p>
            <a:r>
              <a:rPr lang="en-GB" sz="1200" dirty="0"/>
              <a:t>Human causes of Flooding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Deforestation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Urbanisation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12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Climate Change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1200" dirty="0"/>
          </a:p>
          <a:p>
            <a:r>
              <a:rPr lang="en-GB" sz="1200" dirty="0"/>
              <a:t>Effects on People &amp; the Environment Examples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Somerset 2014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 err="1"/>
              <a:t>Boscastle</a:t>
            </a:r>
            <a:r>
              <a:rPr lang="en-GB" sz="1200" dirty="0"/>
              <a:t> 2004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 err="1"/>
              <a:t>Raisbury</a:t>
            </a:r>
            <a:r>
              <a:rPr lang="en-GB" sz="1200" dirty="0"/>
              <a:t>  2014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York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7912" y="667935"/>
            <a:ext cx="1582886" cy="120032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Storm Hydrographs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Hydrograph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Rising Limb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Falling Limb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Lag time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Peak discharge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862277" y="3947194"/>
            <a:ext cx="4159205" cy="12003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Case Study – The River Tees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The Long Profile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Characteristics of the River Dee (Bradshaw’s Model)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Human factors changing the river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Physical factors changing the river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Predicting the risk of flooding in the Dee catchment</a:t>
            </a:r>
          </a:p>
        </p:txBody>
      </p:sp>
      <p:pic>
        <p:nvPicPr>
          <p:cNvPr id="13" name="Picture 2" descr="Image result for globe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3811" y="3973341"/>
            <a:ext cx="515793" cy="515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573629" y="667935"/>
            <a:ext cx="2473488" cy="2677656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Managing Flood Risk</a:t>
            </a:r>
          </a:p>
          <a:p>
            <a:pPr algn="ctr"/>
            <a:r>
              <a:rPr lang="en-GB" sz="1200" dirty="0"/>
              <a:t>Advantages and disadvantages of flood defences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1200" dirty="0"/>
          </a:p>
          <a:p>
            <a:r>
              <a:rPr lang="en-GB" sz="1200" dirty="0"/>
              <a:t>Hard Engineering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Embankments (levees)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 err="1"/>
              <a:t>Channelisation</a:t>
            </a:r>
            <a:r>
              <a:rPr lang="en-GB" sz="1200" dirty="0"/>
              <a:t>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Flood Relief Channels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Dams &amp; Reservoirs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1200" dirty="0"/>
          </a:p>
          <a:p>
            <a:r>
              <a:rPr lang="en-GB" sz="1200" dirty="0"/>
              <a:t>Soft Engineering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River restoration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Flood-plain Zoning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Afforestation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58126" y="1942143"/>
            <a:ext cx="1664948" cy="120032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Land-use Management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Afforestation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Managing Farmland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Managing drainage in urban areas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36645" y="3412477"/>
            <a:ext cx="4210471" cy="461665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Reduce the Impact of Flooding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Flood waring &amp; strategies for the home</a:t>
            </a:r>
          </a:p>
        </p:txBody>
      </p:sp>
    </p:spTree>
    <p:extLst>
      <p:ext uri="{BB962C8B-B14F-4D97-AF65-F5344CB8AC3E}">
        <p14:creationId xmlns:p14="http://schemas.microsoft.com/office/powerpoint/2010/main" val="2355302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5047" y="166255"/>
            <a:ext cx="8534400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2. Weather Hazards &amp; Climate Change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41766" y="657726"/>
            <a:ext cx="2059705" cy="1015663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accent4">
                    <a:lumMod val="75000"/>
                  </a:schemeClr>
                </a:solidFill>
              </a:rPr>
              <a:t>Global Climate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Atmospheric Circulation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Coriolis effect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Jet streams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Oceanic Circulation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04302" y="667935"/>
            <a:ext cx="2380779" cy="2123658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accent4">
                    <a:lumMod val="75000"/>
                  </a:schemeClr>
                </a:solidFill>
              </a:rPr>
              <a:t>The UK climate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UK climate over change over time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1200" dirty="0"/>
          </a:p>
          <a:p>
            <a:r>
              <a:rPr lang="en-GB" sz="1200" dirty="0"/>
              <a:t>Significance of the UK’s location on climate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Maritime influence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Prevailing wind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North Atlantic Drift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Circulation cells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Altitude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399671" y="2887682"/>
            <a:ext cx="2380779" cy="2492990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accent4">
                    <a:lumMod val="75000"/>
                  </a:schemeClr>
                </a:solidFill>
              </a:rPr>
              <a:t>Tropical cyclones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Formation of cyclones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Movement of cyclones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Location of cyclones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Frequency of cyclones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1200" dirty="0"/>
          </a:p>
          <a:p>
            <a:r>
              <a:rPr lang="en-GB" sz="1200" dirty="0"/>
              <a:t>Impacts of Tropical Cyclones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High winds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Intense rainfall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Storm surges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Coastal flooding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Landslides </a:t>
            </a:r>
          </a:p>
          <a:p>
            <a:endParaRPr lang="en-GB" sz="1200" dirty="0"/>
          </a:p>
        </p:txBody>
      </p:sp>
      <p:sp>
        <p:nvSpPr>
          <p:cNvPr id="12" name="TextBox 11"/>
          <p:cNvSpPr txBox="1"/>
          <p:nvPr/>
        </p:nvSpPr>
        <p:spPr>
          <a:xfrm>
            <a:off x="4911797" y="667935"/>
            <a:ext cx="4159205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accent4">
                    <a:lumMod val="75000"/>
                  </a:schemeClr>
                </a:solidFill>
              </a:rPr>
              <a:t>Case Study – Hurricane Sandy, USA (2012) [developed country]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Social Impacts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Economic Impacts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Environmental Impacts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Responses to the disaster </a:t>
            </a:r>
          </a:p>
        </p:txBody>
      </p:sp>
      <p:pic>
        <p:nvPicPr>
          <p:cNvPr id="13" name="Picture 2" descr="Image result for globe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1898" y="1063454"/>
            <a:ext cx="515793" cy="515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241765" y="1795528"/>
            <a:ext cx="2059705" cy="3600986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accent4">
                    <a:lumMod val="75000"/>
                  </a:schemeClr>
                </a:solidFill>
              </a:rPr>
              <a:t>Global Climate Change</a:t>
            </a:r>
          </a:p>
          <a:p>
            <a:pPr algn="ctr"/>
            <a:r>
              <a:rPr lang="en-GB" sz="1200" dirty="0"/>
              <a:t>Natural Causes of climate change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Eccentricity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Axial tilt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Precession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Solar Variation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Volcanism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Surface impact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Greenhouse effect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200" dirty="0"/>
          </a:p>
          <a:p>
            <a:pPr algn="ctr"/>
            <a:r>
              <a:rPr lang="en-GB" sz="1200" dirty="0"/>
              <a:t>Human causes of climate change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 Enhanced greenhouse effect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Industry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Transport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Energy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Farming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37135" y="5511530"/>
            <a:ext cx="2059705" cy="1200329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accent4">
                    <a:lumMod val="75000"/>
                  </a:schemeClr>
                </a:solidFill>
              </a:rPr>
              <a:t>Negative Impact of Climate Change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Food Production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Sea level rise: Maldives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Retreating glaciers &amp; melting ice sheets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911797" y="1775930"/>
            <a:ext cx="4159205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accent4">
                    <a:lumMod val="75000"/>
                  </a:schemeClr>
                </a:solidFill>
              </a:rPr>
              <a:t>Case Study – Typhoon Haiyan, Philippines (2013) [emerging]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Social Impacts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Economic Impacts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Environmental Impacts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Responses to the disaster </a:t>
            </a:r>
          </a:p>
        </p:txBody>
      </p:sp>
      <p:pic>
        <p:nvPicPr>
          <p:cNvPr id="20" name="Picture 2" descr="Image result for globe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1898" y="2111370"/>
            <a:ext cx="515793" cy="515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4931694" y="2926208"/>
            <a:ext cx="2059705" cy="2677656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accent4">
                    <a:lumMod val="75000"/>
                  </a:schemeClr>
                </a:solidFill>
              </a:rPr>
              <a:t>Drought</a:t>
            </a:r>
          </a:p>
          <a:p>
            <a:r>
              <a:rPr lang="en-GB" sz="1200" dirty="0"/>
              <a:t>Natural causes of drought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Meteorological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Hydrological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200" dirty="0"/>
          </a:p>
          <a:p>
            <a:r>
              <a:rPr lang="en-GB" sz="1200" dirty="0"/>
              <a:t>Human causes of drought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Dams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Deforestation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Agriculture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200" dirty="0"/>
          </a:p>
          <a:p>
            <a:r>
              <a:rPr lang="en-GB" sz="1200" dirty="0"/>
              <a:t>Impacts of drought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Social Impacts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Economic Impacts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Environmental Impacts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089549" y="2929351"/>
            <a:ext cx="1948307" cy="138499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accent4">
                    <a:lumMod val="75000"/>
                  </a:schemeClr>
                </a:solidFill>
              </a:rPr>
              <a:t>Case Study – Drought in California, USA (2012-present)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Location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Causes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Key effects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Key responses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089548" y="4403535"/>
            <a:ext cx="1948307" cy="12003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accent4">
                    <a:lumMod val="75000"/>
                  </a:schemeClr>
                </a:solidFill>
              </a:rPr>
              <a:t>Case Study – Drought in Ethiopia  (1983-present)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Location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Causes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Key effects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Key responses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931694" y="5694064"/>
            <a:ext cx="4159204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accent4">
                    <a:lumMod val="75000"/>
                  </a:schemeClr>
                </a:solidFill>
              </a:rPr>
              <a:t>Skills</a:t>
            </a:r>
            <a:r>
              <a:rPr lang="en-GB" sz="1200" b="1" dirty="0">
                <a:solidFill>
                  <a:srgbClr val="0070C0"/>
                </a:solidFill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I can interpret line graphs/ bar charts showing climate change.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I can use maps to track the movement of tropical cyclones. </a:t>
            </a:r>
          </a:p>
        </p:txBody>
      </p:sp>
      <p:pic>
        <p:nvPicPr>
          <p:cNvPr id="16" name="Picture 2" descr="Image result for globe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629" y="3521099"/>
            <a:ext cx="515793" cy="515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Image result for globe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1897" y="4800824"/>
            <a:ext cx="515793" cy="515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Image result for skills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486" y="5776341"/>
            <a:ext cx="298408" cy="299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84826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5047" y="45058"/>
            <a:ext cx="8832808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3. Ecosystems, Biodiversity &amp; Management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536" y="458944"/>
            <a:ext cx="2059705" cy="5078313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accent6">
                    <a:lumMod val="50000"/>
                  </a:schemeClr>
                </a:solidFill>
              </a:rPr>
              <a:t>The World’s ecosystems</a:t>
            </a:r>
          </a:p>
          <a:p>
            <a:r>
              <a:rPr lang="en-GB" sz="1200" dirty="0"/>
              <a:t>Distribution of ecosystems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Temperature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Convection cell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Tilt of the Earth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Inter-Tropical Convergence Zone (ITCZ)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Interior of continents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High mountains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200" dirty="0"/>
          </a:p>
          <a:p>
            <a:pPr algn="ctr"/>
            <a:r>
              <a:rPr lang="en-GB" sz="1200" dirty="0"/>
              <a:t>Characteristics &amp; Vegetation of biomes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Tropical rainforest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Tropical grasslands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Deserts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Temperate grasslands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Temperate forest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Boreal forest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Tundra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Mountain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Mediterranean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200" dirty="0"/>
          </a:p>
          <a:p>
            <a:r>
              <a:rPr lang="en-GB" sz="1200" dirty="0"/>
              <a:t>Local factors affecting distribution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Altitude (Height)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Soils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Humans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536" y="5603573"/>
            <a:ext cx="2059705" cy="1200329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accent6">
                    <a:lumMod val="50000"/>
                  </a:schemeClr>
                </a:solidFill>
              </a:rPr>
              <a:t>The Biosphere</a:t>
            </a:r>
          </a:p>
          <a:p>
            <a:r>
              <a:rPr lang="en-GB" sz="1200" dirty="0"/>
              <a:t>Resources of the Biosphere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 Food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Medicine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Fuel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Building materials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08857" y="1975055"/>
            <a:ext cx="2482691" cy="4154984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chemeClr val="accent6">
                    <a:lumMod val="50000"/>
                  </a:schemeClr>
                </a:solidFill>
              </a:rPr>
              <a:t>The UK’s Ecosystems</a:t>
            </a:r>
          </a:p>
          <a:p>
            <a:r>
              <a:rPr lang="en-GB" sz="1100" dirty="0"/>
              <a:t>Terrestrial (land) ecosystems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Woodland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Moorland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Wetlands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Heathland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100" dirty="0"/>
          </a:p>
          <a:p>
            <a:r>
              <a:rPr lang="en-GB" sz="1100" dirty="0"/>
              <a:t>Marine Ecosystems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Inshore habitats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Offshore habitats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100" dirty="0"/>
          </a:p>
          <a:p>
            <a:r>
              <a:rPr lang="en-GB" sz="1100" dirty="0"/>
              <a:t>Benefits of Marine Ecosystems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 Tourism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Fishing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Energy: oil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Energy: offshore wind farms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100" dirty="0"/>
          </a:p>
          <a:p>
            <a:r>
              <a:rPr lang="en-GB" sz="1100" dirty="0"/>
              <a:t>Human activities that damage marine ecosystems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Overfishing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Eutrophication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Construction of deep-water ports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Coastline economic development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Offshore wind farms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770528" y="458944"/>
            <a:ext cx="2059705" cy="3647152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chemeClr val="accent6">
                    <a:lumMod val="50000"/>
                  </a:schemeClr>
                </a:solidFill>
              </a:rPr>
              <a:t>Tropical Rainforests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Tropical rainforest characteristics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Biotic factors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Abiotic factors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Biodiversity in the TRF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100" dirty="0"/>
          </a:p>
          <a:p>
            <a:r>
              <a:rPr lang="en-GB" sz="1100" dirty="0"/>
              <a:t>Importance of the TRF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Goods &amp; services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Climate change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 Changes to TRF structure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Changes to TRF function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Changes to TRF biodiversity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100" dirty="0"/>
          </a:p>
          <a:p>
            <a:r>
              <a:rPr lang="en-GB" sz="1100" dirty="0"/>
              <a:t>Deforestation in the TRF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Deforestation in the Madagascan TRF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Tavy &amp; </a:t>
            </a:r>
            <a:r>
              <a:rPr lang="en-GB" sz="1100" dirty="0" err="1"/>
              <a:t>Deforestaion</a:t>
            </a:r>
            <a:r>
              <a:rPr lang="en-GB" sz="1100" dirty="0"/>
              <a:t>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Population growth &amp; deforestation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Logging &amp; deforestation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770528" y="4175659"/>
            <a:ext cx="2059705" cy="195438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chemeClr val="accent6">
                    <a:lumMod val="50000"/>
                  </a:schemeClr>
                </a:solidFill>
              </a:rPr>
              <a:t>Case Study – Sustainable rainforest management in Madagascar</a:t>
            </a:r>
            <a:r>
              <a:rPr lang="en-GB" sz="1100" dirty="0"/>
              <a:t>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Government Policies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Ecotourism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Rainforest services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Sustainable agriculture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Social benefits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Problems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Example – </a:t>
            </a:r>
            <a:r>
              <a:rPr lang="en-GB" sz="1100" dirty="0" err="1"/>
              <a:t>Analamazaotra</a:t>
            </a:r>
            <a:r>
              <a:rPr lang="en-GB" sz="1100" dirty="0"/>
              <a:t> reserve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903528" y="5192814"/>
            <a:ext cx="2140007" cy="161582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chemeClr val="accent6">
                    <a:lumMod val="50000"/>
                  </a:schemeClr>
                </a:solidFill>
              </a:rPr>
              <a:t>Skills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I can use a world map to locate global biomes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I can compare climate graphs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I can use and interpret nutrient cycle &amp; food web diagrams.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I can use GIS to identify the pattern of forest loss.  </a:t>
            </a:r>
          </a:p>
        </p:txBody>
      </p:sp>
      <p:pic>
        <p:nvPicPr>
          <p:cNvPr id="16" name="Picture 2" descr="Image result for globe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8125" y="5318113"/>
            <a:ext cx="438287" cy="43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2222336" y="463289"/>
            <a:ext cx="2469212" cy="1446550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chemeClr val="accent6">
                    <a:lumMod val="50000"/>
                  </a:schemeClr>
                </a:solidFill>
              </a:rPr>
              <a:t>The Nutrient Cycle</a:t>
            </a:r>
          </a:p>
          <a:p>
            <a:r>
              <a:rPr lang="en-GB" sz="1100" dirty="0" err="1"/>
              <a:t>Gersmel’s</a:t>
            </a:r>
            <a:r>
              <a:rPr lang="en-GB" sz="1100" dirty="0"/>
              <a:t> Model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Soil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Litter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 err="1"/>
              <a:t>Biomas</a:t>
            </a:r>
            <a:endParaRPr lang="en-GB" sz="1100" dirty="0"/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100" dirty="0"/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Biotic Components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Abiotic components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897848" y="458944"/>
            <a:ext cx="2140007" cy="3308598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chemeClr val="accent6">
                    <a:lumMod val="50000"/>
                  </a:schemeClr>
                </a:solidFill>
              </a:rPr>
              <a:t>Deciduous Woodland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Deciduous characteristics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Biotic factors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Abiotic factors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Food Webs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Deciduous Biodiversity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Goods &amp; Services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100" dirty="0"/>
          </a:p>
          <a:p>
            <a:r>
              <a:rPr lang="en-GB" sz="1100" dirty="0"/>
              <a:t>Threats to ecosystem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Climate change – Milder winters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Climate change – Fire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Climate change – drought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 Biodiversity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100" dirty="0"/>
          </a:p>
          <a:p>
            <a:r>
              <a:rPr lang="en-GB" sz="1100" dirty="0"/>
              <a:t>Deforestation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Deforestation vs coniferous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Economic causes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Social causes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909213" y="3852493"/>
            <a:ext cx="2128642" cy="127727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chemeClr val="accent6">
                    <a:lumMod val="50000"/>
                  </a:schemeClr>
                </a:solidFill>
              </a:rPr>
              <a:t>Case Study – The New Forest: Sustainable Deciduous woodland management</a:t>
            </a:r>
            <a:endParaRPr lang="en-GB" sz="11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Purpose of New Forest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Woodland management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Sustainable use of New Forest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208858" y="6199603"/>
            <a:ext cx="4621375" cy="6001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chemeClr val="accent6">
                    <a:lumMod val="50000"/>
                  </a:schemeClr>
                </a:solidFill>
              </a:rPr>
              <a:t>Skills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100" dirty="0"/>
              <a:t>I can interpret line graphs showing the range of future global population projections and the likely impact to resources. </a:t>
            </a:r>
          </a:p>
        </p:txBody>
      </p:sp>
      <p:pic>
        <p:nvPicPr>
          <p:cNvPr id="30" name="Picture 2" descr="Image result for globe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4682" y="4728713"/>
            <a:ext cx="288385" cy="288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Image result for skills ico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4007" y="5237488"/>
            <a:ext cx="298408" cy="299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Image result for skills ico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7268" y="6166913"/>
            <a:ext cx="298408" cy="299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9373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28650" y="256707"/>
            <a:ext cx="7886700" cy="671194"/>
          </a:xfrm>
        </p:spPr>
        <p:txBody>
          <a:bodyPr>
            <a:normAutofit/>
          </a:bodyPr>
          <a:lstStyle/>
          <a:p>
            <a:pPr algn="ctr"/>
            <a:r>
              <a:rPr lang="en-GB" sz="4000" b="1" u="sng" dirty="0"/>
              <a:t>Edexcel GCSE Geography A Checklist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28650" y="1657004"/>
            <a:ext cx="7886700" cy="354042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This check list contains the following units: </a:t>
            </a:r>
          </a:p>
          <a:p>
            <a:pPr marL="0" indent="0">
              <a:buNone/>
            </a:pPr>
            <a:r>
              <a:rPr lang="en-GB" dirty="0"/>
              <a:t>4 – Changing Cities </a:t>
            </a:r>
          </a:p>
          <a:p>
            <a:pPr marL="0" indent="0">
              <a:buNone/>
            </a:pPr>
            <a:r>
              <a:rPr lang="en-GB" dirty="0"/>
              <a:t>5 – Global Development</a:t>
            </a:r>
          </a:p>
          <a:p>
            <a:pPr marL="0" indent="0">
              <a:buNone/>
            </a:pPr>
            <a:r>
              <a:rPr lang="en-GB" dirty="0"/>
              <a:t>6 – Resource Management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>
                <a:solidFill>
                  <a:srgbClr val="FF0000"/>
                </a:solidFill>
              </a:rPr>
              <a:t>Choice between one of the following: </a:t>
            </a:r>
          </a:p>
          <a:p>
            <a:pPr marL="0" indent="0">
              <a:buNone/>
            </a:pPr>
            <a:r>
              <a:rPr lang="en-GB" dirty="0"/>
              <a:t>6A – Energy Resource Management </a:t>
            </a:r>
          </a:p>
          <a:p>
            <a:pPr marL="0" indent="0">
              <a:buNone/>
            </a:pPr>
            <a:r>
              <a:rPr lang="en-GB" dirty="0"/>
              <a:t>6B – </a:t>
            </a:r>
            <a:r>
              <a:rPr lang="en-GB" strike="sngStrike" dirty="0"/>
              <a:t>Water Resource Management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51510" y="927901"/>
            <a:ext cx="7863840" cy="58477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The Human Environment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404659" y="5244111"/>
            <a:ext cx="4553151" cy="14773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accent6">
                    <a:lumMod val="50000"/>
                  </a:schemeClr>
                </a:solidFill>
              </a:rPr>
              <a:t>This Symbol Indicates a skills you may be expected to apply in the exam. </a:t>
            </a:r>
          </a:p>
          <a:p>
            <a:pPr algn="ctr"/>
            <a:endParaRPr lang="en-GB" b="1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endParaRPr lang="en-GB" b="1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endParaRPr lang="en-GB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4263" y="5244111"/>
            <a:ext cx="3892137" cy="147732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accent6">
                    <a:lumMod val="50000"/>
                  </a:schemeClr>
                </a:solidFill>
              </a:rPr>
              <a:t>This Symbol Indicates a case study you will need to know.</a:t>
            </a:r>
          </a:p>
          <a:p>
            <a:pPr algn="ctr"/>
            <a:endParaRPr lang="en-GB" b="1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endParaRPr lang="en-GB" b="1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endParaRPr lang="en-GB" dirty="0"/>
          </a:p>
        </p:txBody>
      </p:sp>
      <p:pic>
        <p:nvPicPr>
          <p:cNvPr id="11" name="Picture 2" descr="Image result for globe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6326" y="5828885"/>
            <a:ext cx="916755" cy="91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Image result for skills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460" y="5897930"/>
            <a:ext cx="772977" cy="77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48611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7471" y="62966"/>
            <a:ext cx="4501265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4. Changing Cities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21396" y="502555"/>
            <a:ext cx="2059705" cy="323165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FF0000"/>
                </a:solidFill>
              </a:rPr>
              <a:t>Urbanisation is a global process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Trends of population living in urban areas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Urbanisation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Counter-urbanisation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Re-urbanisation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Shanty towns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200" dirty="0"/>
          </a:p>
          <a:p>
            <a:r>
              <a:rPr lang="en-GB" sz="1200" dirty="0"/>
              <a:t>Why are cities in emerging &amp; developing countries growing so fast?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Natural increase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Migration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Push factors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Pull factors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Megacities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266429" y="502555"/>
            <a:ext cx="2327737" cy="470898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FF0000"/>
                </a:solidFill>
              </a:rPr>
              <a:t>Degree of Urbanisation varies across the UK</a:t>
            </a:r>
          </a:p>
          <a:p>
            <a:r>
              <a:rPr lang="en-GB" sz="1200" dirty="0"/>
              <a:t>Physical Factors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Tees-exe line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Mountains/Steep slopes (North)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Thin soils (North)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Low and flat land (South)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Rich Soils (South)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1200" dirty="0"/>
          </a:p>
          <a:p>
            <a:r>
              <a:rPr lang="en-GB" sz="1200" dirty="0"/>
              <a:t>Historical Factors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Industrial Revolution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Industrial Centres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Conurbations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1200" dirty="0"/>
          </a:p>
          <a:p>
            <a:r>
              <a:rPr lang="en-GB" sz="1200" dirty="0"/>
              <a:t>Recent Economic Factors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Focus on tertiary industries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Focus on quaternary industries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Industries in London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sz="1200" dirty="0"/>
          </a:p>
          <a:p>
            <a:r>
              <a:rPr lang="en-GB" sz="1200" dirty="0"/>
              <a:t>Political Factors (London)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Centre of UK Government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Relationship with the EU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World-class financial centre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704064" y="62966"/>
            <a:ext cx="2317420" cy="674030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FF0000"/>
                </a:solidFill>
              </a:rPr>
              <a:t>Case Study – Birmingham: A major UK city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The Site and situation of Birmingham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The Structure of Birmingham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200" dirty="0"/>
          </a:p>
          <a:p>
            <a:r>
              <a:rPr lang="en-GB" sz="1200" dirty="0"/>
              <a:t>The changing city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Urbanisation (18</a:t>
            </a:r>
            <a:r>
              <a:rPr lang="en-GB" sz="1200" baseline="30000" dirty="0"/>
              <a:t>th</a:t>
            </a:r>
            <a:r>
              <a:rPr lang="en-GB" sz="1200" dirty="0"/>
              <a:t> &amp; 19</a:t>
            </a:r>
            <a:r>
              <a:rPr lang="en-GB" sz="1200" baseline="30000" dirty="0"/>
              <a:t>th</a:t>
            </a:r>
            <a:r>
              <a:rPr lang="en-GB" sz="1200" dirty="0"/>
              <a:t> Centuries)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Suburbanisation (1920s &amp; 1930s)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Counter-urbanisation (1970s)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Re-urbanisation (after 1990)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200" dirty="0"/>
          </a:p>
          <a:p>
            <a:r>
              <a:rPr lang="en-GB" sz="1200" dirty="0"/>
              <a:t>Migration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National Migration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International Migration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Impact of Migration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200" dirty="0"/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Population Characteristics </a:t>
            </a:r>
          </a:p>
          <a:p>
            <a:endParaRPr lang="en-GB" sz="1200" dirty="0"/>
          </a:p>
          <a:p>
            <a:r>
              <a:rPr lang="en-GB" sz="1200" dirty="0"/>
              <a:t>Causes of De-industrialisation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Globalisation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De-centralisation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Technological advances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Transport developments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Impacts of de-industrialisation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200" dirty="0"/>
          </a:p>
          <a:p>
            <a:r>
              <a:rPr lang="en-GB" sz="1200" dirty="0"/>
              <a:t>Changes and Impacts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Inequality in Birmingham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Quality of life in Birmingham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Changes in retailing in Birmingham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Sustainable urban living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200" dirty="0"/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200" dirty="0"/>
          </a:p>
        </p:txBody>
      </p:sp>
      <p:sp>
        <p:nvSpPr>
          <p:cNvPr id="18" name="TextBox 17"/>
          <p:cNvSpPr txBox="1"/>
          <p:nvPr/>
        </p:nvSpPr>
        <p:spPr>
          <a:xfrm>
            <a:off x="117471" y="3804466"/>
            <a:ext cx="2059705" cy="83099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FF0000"/>
                </a:solidFill>
              </a:rPr>
              <a:t>Degree of Urbanisation varies across the UK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UK population distribution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Population density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21396" y="5222701"/>
            <a:ext cx="4472770" cy="15696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FF0000"/>
                </a:solidFill>
              </a:rPr>
              <a:t>Skills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I can interpret line graphs and calculate rate of population growth.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I can use satellite images to identify land use zones and urban patterns.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I can use and interpret population pyramids &amp; choropleth maps.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I can use GIS/satellite images, historic images and maps to investigate spatial growth. </a:t>
            </a:r>
          </a:p>
        </p:txBody>
      </p:sp>
      <p:pic>
        <p:nvPicPr>
          <p:cNvPr id="26" name="Picture 2" descr="Image result for skills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7438" y="5356883"/>
            <a:ext cx="298408" cy="299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7117129" y="62966"/>
            <a:ext cx="1927117" cy="692497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rgbClr val="FF0000"/>
                </a:solidFill>
              </a:rPr>
              <a:t>Case Study – Mexico City: A major city in an emerging country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The Site and situation of city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The Structure of the city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200" dirty="0"/>
          </a:p>
          <a:p>
            <a:r>
              <a:rPr lang="en-GB" sz="1200" dirty="0"/>
              <a:t>Reasons for variable population growth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Rural-to-urban migration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Rates of natural increase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Economic investment &amp; Growth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200" dirty="0"/>
          </a:p>
          <a:p>
            <a:r>
              <a:rPr lang="en-GB" sz="1200" dirty="0"/>
              <a:t>Causes &amp; Impact of Migration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National Migration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International Migration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Impact of Migration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200" dirty="0"/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Population Characteristics </a:t>
            </a:r>
          </a:p>
          <a:p>
            <a:endParaRPr lang="en-GB" sz="1200" dirty="0"/>
          </a:p>
          <a:p>
            <a:r>
              <a:rPr lang="en-GB" sz="1200" dirty="0"/>
              <a:t>Effects of rapid growth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Housing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Informal &amp; Under – employment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Pollution </a:t>
            </a:r>
          </a:p>
          <a:p>
            <a:endParaRPr lang="en-GB" sz="1200" dirty="0"/>
          </a:p>
          <a:p>
            <a:r>
              <a:rPr lang="en-GB" sz="1200" dirty="0"/>
              <a:t>Changes and Impacts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Inequality in the city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Quality of life in the city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Sustainable urban living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Bottom-up strategies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200" dirty="0"/>
              <a:t>Top-down strategies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200" dirty="0"/>
          </a:p>
        </p:txBody>
      </p:sp>
      <p:pic>
        <p:nvPicPr>
          <p:cNvPr id="13" name="Picture 2" descr="Image result for globe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9223" y="2341252"/>
            <a:ext cx="515793" cy="515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Image result for globe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2713" y="2526903"/>
            <a:ext cx="515793" cy="515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24557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5047" y="45058"/>
            <a:ext cx="8832808" cy="369332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5 Global Development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537" y="458944"/>
            <a:ext cx="1569926" cy="3985706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C00000"/>
                </a:solidFill>
              </a:rPr>
              <a:t>Factors comprising Quality of Life</a:t>
            </a:r>
          </a:p>
          <a:p>
            <a:r>
              <a:rPr lang="en-GB" sz="1100" dirty="0"/>
              <a:t>Economic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Income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Job Security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Standard of Living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100" dirty="0"/>
          </a:p>
          <a:p>
            <a:r>
              <a:rPr lang="en-GB" sz="1100" dirty="0"/>
              <a:t>Social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Family &amp; Friends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Education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Health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100" dirty="0"/>
          </a:p>
          <a:p>
            <a:r>
              <a:rPr lang="en-GB" sz="1100" dirty="0"/>
              <a:t>Physical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Diet/Nutrition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Water Supply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Climate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Environmental quality/ hazards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100" dirty="0"/>
          </a:p>
          <a:p>
            <a:r>
              <a:rPr lang="en-GB" sz="1100" dirty="0"/>
              <a:t>Psychological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Happiness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Security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Freedom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583165" y="437666"/>
            <a:ext cx="2059705" cy="2970044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C00000"/>
                </a:solidFill>
              </a:rPr>
              <a:t>Uneven development</a:t>
            </a:r>
          </a:p>
          <a:p>
            <a:r>
              <a:rPr lang="en-GB" sz="1100" dirty="0"/>
              <a:t>Location of countries of high and low GDP. </a:t>
            </a:r>
          </a:p>
          <a:p>
            <a:endParaRPr lang="en-GB" sz="1100" dirty="0"/>
          </a:p>
          <a:p>
            <a:r>
              <a:rPr lang="en-GB" sz="1100" dirty="0"/>
              <a:t>As countries and regions develop: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Infant mortality falls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Total fertility rate declines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Life expectancy rises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% of the pop. Living in urban areas increases.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100" dirty="0"/>
          </a:p>
          <a:p>
            <a:r>
              <a:rPr lang="en-GB" sz="1100" dirty="0"/>
              <a:t>Measuring inequality within countries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Gini Coefficient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Gross Disposable Household Income (GDHI)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7226" y="4506020"/>
            <a:ext cx="1564237" cy="2277547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C00000"/>
                </a:solidFill>
              </a:rPr>
              <a:t>How development is measured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00" dirty="0"/>
              <a:t>Gross Domestic Product (GDP)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00" dirty="0"/>
              <a:t>Human Development Index (HDI)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000" dirty="0"/>
              <a:t>Life expectancy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000" dirty="0"/>
              <a:t>Mean schooling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000" dirty="0"/>
              <a:t>Expected years of schooling 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000" dirty="0"/>
              <a:t>Gross National Income (GNI)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00" dirty="0"/>
              <a:t>Corruption perceptions index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724853" y="437666"/>
            <a:ext cx="1858406" cy="2292935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C00000"/>
                </a:solidFill>
              </a:rPr>
              <a:t>International strategies to reduce uneven development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Foreign Direct investment (FDI)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Fair Trade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International Aid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Debt relief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Remittances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Top-down development e.g. HS2, England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Bottom-up development e.g. Water aid, Mali or SPARC, India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731588" y="2781765"/>
            <a:ext cx="1851671" cy="393954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C00000"/>
                </a:solidFill>
              </a:rPr>
              <a:t>Case Study – How India, an emerging country is developing</a:t>
            </a:r>
            <a:endParaRPr lang="en-GB" sz="1100" dirty="0">
              <a:solidFill>
                <a:srgbClr val="C00000"/>
              </a:solidFill>
            </a:endParaRP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India’s Location &amp; Context in the World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Environmental Contrasts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Social &amp; religious composition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Internal Boundaries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The Indian diaspora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100" dirty="0"/>
          </a:p>
          <a:p>
            <a:r>
              <a:rPr lang="en-GB" sz="1100" dirty="0"/>
              <a:t>Uneven Development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Regional Contrasts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Economic Core regions (Mumbai)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Periphery (Bihar)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100" dirty="0"/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50" dirty="0"/>
              <a:t>Changing Economic Sectors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50" dirty="0"/>
              <a:t>Trade, aid and investment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50" dirty="0"/>
              <a:t>Demographic Change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50" dirty="0"/>
              <a:t>Changing social factors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50" dirty="0"/>
              <a:t>Geopolitics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50" dirty="0"/>
              <a:t>Technology &amp; Connectivity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665243" y="4208794"/>
            <a:ext cx="1412472" cy="258532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>
                <a:solidFill>
                  <a:srgbClr val="C00000"/>
                </a:solidFill>
              </a:rPr>
              <a:t>Skills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900" dirty="0"/>
              <a:t>I can compare rankings of countries using development indicators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900" dirty="0"/>
              <a:t>I can use proportional flow line maps to visualize trade patterns &amp; flows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900" dirty="0"/>
              <a:t>I can interpret population pyramids.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900" dirty="0"/>
              <a:t>I can use socio-economic data to calculate data to calculate the difference from the mean, for the core and periphery regions. </a:t>
            </a:r>
          </a:p>
        </p:txBody>
      </p:sp>
      <p:pic>
        <p:nvPicPr>
          <p:cNvPr id="30" name="Picture 2" descr="Image result for globe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437" y="3901781"/>
            <a:ext cx="288385" cy="288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1740182" y="437666"/>
            <a:ext cx="1754264" cy="6355586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C00000"/>
                </a:solidFill>
              </a:rPr>
              <a:t>Factors affecting development</a:t>
            </a:r>
          </a:p>
          <a:p>
            <a:r>
              <a:rPr lang="en-GB" sz="1100" dirty="0"/>
              <a:t>Economic factors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Average wealth/ Income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Growth rate of an economy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Trade surplus/deficit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Unemployment rate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Cost of living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100" dirty="0"/>
          </a:p>
          <a:p>
            <a:r>
              <a:rPr lang="en-GB" sz="1100" dirty="0"/>
              <a:t>Social factors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Housing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Education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Health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Equity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Opportunities for leisure &amp; recreation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100" dirty="0"/>
          </a:p>
          <a:p>
            <a:r>
              <a:rPr lang="en-GB" sz="1100" dirty="0"/>
              <a:t>Technological factors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Electrification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Internet access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Efficiency gains in farming &amp; industry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100" dirty="0"/>
          </a:p>
          <a:p>
            <a:r>
              <a:rPr lang="en-GB" sz="1100" dirty="0"/>
              <a:t>Cultural factors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Happiness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Democratisation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Balance between traditional &amp; imported cultures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Work-life balance </a:t>
            </a:r>
          </a:p>
          <a:p>
            <a:endParaRPr lang="en-GB" sz="1100" dirty="0"/>
          </a:p>
          <a:p>
            <a:r>
              <a:rPr lang="en-GB" sz="1100" dirty="0"/>
              <a:t>Food &amp; water security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Availability of food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Access to food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Consumption of food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Water security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583165" y="3491976"/>
            <a:ext cx="2059705" cy="1107996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C00000"/>
                </a:solidFill>
              </a:rPr>
              <a:t>Causes of global inequalities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Physical environment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Demography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Political &amp; Economic Policies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History (Colonialism)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Social Investment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585440" y="4664159"/>
            <a:ext cx="2057430" cy="144655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C00000"/>
                </a:solidFill>
              </a:rPr>
              <a:t>Impact of uneven development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Access to housing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Health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Education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Employment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Technology &amp; Appropriate technology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Food &amp; water security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665242" y="437666"/>
            <a:ext cx="1372613" cy="1785104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C00000"/>
                </a:solidFill>
              </a:rPr>
              <a:t>Types of Aid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International Aid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Government Aid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Multilateral Aid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Bilateral Aid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Voluntary Aid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Short-term emergency aid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Long-term emergency aid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7652818" y="2276975"/>
            <a:ext cx="1385038" cy="186974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50" b="1" dirty="0">
                <a:solidFill>
                  <a:srgbClr val="C00000"/>
                </a:solidFill>
              </a:rPr>
              <a:t>Case Study – Positive &amp; negative impacts of rapid development in India</a:t>
            </a:r>
            <a:endParaRPr lang="en-GB" sz="1050" dirty="0">
              <a:solidFill>
                <a:srgbClr val="C00000"/>
              </a:solidFill>
            </a:endParaRP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50" dirty="0"/>
              <a:t>Air Pollution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50" dirty="0"/>
              <a:t>Water Pollution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50" dirty="0"/>
              <a:t>Deforestation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50" dirty="0"/>
              <a:t>Desertification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50" dirty="0"/>
              <a:t>Greenhouse gases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50" dirty="0"/>
              <a:t>Climate change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50" dirty="0"/>
              <a:t>Managing growth </a:t>
            </a:r>
          </a:p>
        </p:txBody>
      </p:sp>
      <p:pic>
        <p:nvPicPr>
          <p:cNvPr id="36" name="Picture 2" descr="Image result for globe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5307" y="2822883"/>
            <a:ext cx="288385" cy="288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Box 36"/>
          <p:cNvSpPr txBox="1"/>
          <p:nvPr/>
        </p:nvSpPr>
        <p:spPr>
          <a:xfrm>
            <a:off x="3583164" y="6174896"/>
            <a:ext cx="2059706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>
                <a:solidFill>
                  <a:srgbClr val="C00000"/>
                </a:solidFill>
              </a:rPr>
              <a:t>Skills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900" dirty="0"/>
              <a:t>I can interpret population pyramids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900" dirty="0"/>
              <a:t>I can interpret choropleth maps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900" dirty="0"/>
              <a:t>I can use numerical economic data</a:t>
            </a:r>
          </a:p>
        </p:txBody>
      </p:sp>
      <p:pic>
        <p:nvPicPr>
          <p:cNvPr id="31" name="Picture 2" descr="Image result for skills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6703" y="4238172"/>
            <a:ext cx="298408" cy="299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Image result for skills ico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2283" y="6206223"/>
            <a:ext cx="189072" cy="19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08783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053" y="68772"/>
            <a:ext cx="1535135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chemeClr val="bg1"/>
                </a:solidFill>
              </a:rPr>
              <a:t>6. Resource Management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537" y="621963"/>
            <a:ext cx="1569926" cy="1015663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>
                <a:solidFill>
                  <a:srgbClr val="7030A0"/>
                </a:solidFill>
              </a:rPr>
              <a:t>Classifying resources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00" dirty="0"/>
              <a:t>Abiotic resources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00" dirty="0"/>
              <a:t>Biotic resources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00" dirty="0"/>
              <a:t>Non-renewable resources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00" dirty="0"/>
              <a:t>Renewable resources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562642" y="437666"/>
            <a:ext cx="2123105" cy="1446550"/>
          </a:xfrm>
          <a:prstGeom prst="rect">
            <a:avLst/>
          </a:prstGeom>
          <a:noFill/>
          <a:ln w="38100">
            <a:solidFill>
              <a:srgbClr val="9966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9966FF"/>
                </a:solidFill>
              </a:rPr>
              <a:t>Development of renewable energy resources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Wind energy e.g. London Array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Hydro-electric Power (HEP) e.g. </a:t>
            </a:r>
            <a:r>
              <a:rPr lang="en-GB" sz="1100" dirty="0" err="1"/>
              <a:t>Itaipu</a:t>
            </a:r>
            <a:r>
              <a:rPr lang="en-GB" sz="1100" dirty="0"/>
              <a:t> HEP plant, Brazil &amp; Paraguay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Solar Power e.g. Mojave Desert, USA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1781" y="3079368"/>
            <a:ext cx="1564237" cy="1477328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>
                <a:solidFill>
                  <a:srgbClr val="7030A0"/>
                </a:solidFill>
              </a:rPr>
              <a:t>Distribution of natural resources on a global and national scale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00" dirty="0"/>
              <a:t>Global variety &amp; distribution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00" dirty="0"/>
              <a:t>Minerals &amp; fossil fuels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00" dirty="0"/>
              <a:t>Agriculture &amp; forestry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00" dirty="0"/>
              <a:t>Natural resources in the UK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857786" y="2910243"/>
            <a:ext cx="2722399" cy="86177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9966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>
                <a:solidFill>
                  <a:srgbClr val="9966FF"/>
                </a:solidFill>
              </a:rPr>
              <a:t>Case Study – Sustainable energy Management, China (Emerging)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00" dirty="0"/>
              <a:t>China’s Energy Mix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00" dirty="0"/>
              <a:t>HEP – Three Gorges Dam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00" dirty="0"/>
              <a:t>Solar Power – Gobi Desert</a:t>
            </a:r>
            <a:endParaRPr lang="en-GB" sz="900" dirty="0"/>
          </a:p>
        </p:txBody>
      </p:sp>
      <p:sp>
        <p:nvSpPr>
          <p:cNvPr id="22" name="TextBox 21"/>
          <p:cNvSpPr txBox="1"/>
          <p:nvPr/>
        </p:nvSpPr>
        <p:spPr>
          <a:xfrm>
            <a:off x="1740182" y="437666"/>
            <a:ext cx="1754264" cy="3308598"/>
          </a:xfrm>
          <a:prstGeom prst="rect">
            <a:avLst/>
          </a:prstGeom>
          <a:noFill/>
          <a:ln w="38100">
            <a:solidFill>
              <a:srgbClr val="9966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9966FF"/>
                </a:solidFill>
              </a:rPr>
              <a:t>Types of Energy Resources Pros &amp; Cons</a:t>
            </a:r>
          </a:p>
          <a:p>
            <a:r>
              <a:rPr lang="en-GB" sz="1100" dirty="0"/>
              <a:t>Non-renewable (Finite)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Fossil Fuels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Coal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Oil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Natural Gas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Nuclear (Renewable energy from a finite resource)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100" dirty="0"/>
          </a:p>
          <a:p>
            <a:r>
              <a:rPr lang="en-GB" sz="1100" dirty="0"/>
              <a:t>Renewable energy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Wind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Hydro-electric Power (HEP)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Solar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Tidal &amp; Wave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Geothermal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Biofuels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739726" y="3814790"/>
            <a:ext cx="1755176" cy="1446550"/>
          </a:xfrm>
          <a:prstGeom prst="rect">
            <a:avLst/>
          </a:prstGeom>
          <a:noFill/>
          <a:ln w="38100">
            <a:solidFill>
              <a:srgbClr val="9966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9966FF"/>
                </a:solidFill>
              </a:rPr>
              <a:t>UK’s Energy Mix (2014)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Gas 34.1%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Oil 34%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Coal 16.4%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Nuclear 7.1%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Bioenergy 5.5%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Wind &amp; Hydro 1.9%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Imports 0.9%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857786" y="437666"/>
            <a:ext cx="2736462" cy="1107996"/>
          </a:xfrm>
          <a:prstGeom prst="rect">
            <a:avLst/>
          </a:prstGeom>
          <a:noFill/>
          <a:ln w="38100">
            <a:solidFill>
              <a:srgbClr val="9966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9966FF"/>
                </a:solidFill>
              </a:rPr>
              <a:t>Reasons for variations in global energy mix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Population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Income &amp; wealth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Availability of energy supplies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Growth of industry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Technological Advances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857786" y="1895166"/>
            <a:ext cx="2722398" cy="5078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>
                <a:solidFill>
                  <a:srgbClr val="7030A0"/>
                </a:solidFill>
              </a:rPr>
              <a:t>Skills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900" dirty="0"/>
              <a:t>I can use and interpret UK and World maps showing distribution of resources. </a:t>
            </a:r>
          </a:p>
        </p:txBody>
      </p:sp>
      <p:pic>
        <p:nvPicPr>
          <p:cNvPr id="31" name="Picture 2" descr="Image result for skills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1950" y="5761088"/>
            <a:ext cx="186320" cy="187247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TextBox 22"/>
          <p:cNvSpPr txBox="1"/>
          <p:nvPr/>
        </p:nvSpPr>
        <p:spPr>
          <a:xfrm>
            <a:off x="81537" y="1693652"/>
            <a:ext cx="1569926" cy="1323439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>
                <a:solidFill>
                  <a:srgbClr val="7030A0"/>
                </a:solidFill>
              </a:rPr>
              <a:t>How is exploitation changing environments?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00" dirty="0"/>
              <a:t>Deforestation in Cameroon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00" dirty="0"/>
              <a:t>Oil extraction in Ecuador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00" dirty="0"/>
              <a:t>Overfishing in the North Sea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9180" y="4618105"/>
            <a:ext cx="1564237" cy="1323439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>
                <a:solidFill>
                  <a:srgbClr val="7030A0"/>
                </a:solidFill>
              </a:rPr>
              <a:t>Consumption of resources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00" dirty="0"/>
              <a:t>Global patterns of consumption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00" dirty="0"/>
              <a:t>Global energy consumption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00" dirty="0"/>
              <a:t>Global food consumption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00" dirty="0"/>
              <a:t>Global fresh water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725551" y="61697"/>
            <a:ext cx="3929743" cy="307777"/>
          </a:xfrm>
          <a:prstGeom prst="rect">
            <a:avLst/>
          </a:prstGeom>
          <a:solidFill>
            <a:srgbClr val="9966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chemeClr val="bg1"/>
                </a:solidFill>
              </a:rPr>
              <a:t>6A. Energy Resource Management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566448" y="1952408"/>
            <a:ext cx="2123105" cy="1107996"/>
          </a:xfrm>
          <a:prstGeom prst="rect">
            <a:avLst/>
          </a:prstGeom>
          <a:noFill/>
          <a:ln w="38100">
            <a:solidFill>
              <a:srgbClr val="9966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9966FF"/>
                </a:solidFill>
              </a:rPr>
              <a:t>Development of non-renewable energy resources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Oil reserves e.g. Athabasca tar sands, Canada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Natural Gas – Fracking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Nuclear Energy - Uranium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567491" y="3111268"/>
            <a:ext cx="2123105" cy="769441"/>
          </a:xfrm>
          <a:prstGeom prst="rect">
            <a:avLst/>
          </a:prstGeom>
          <a:noFill/>
          <a:ln w="38100">
            <a:solidFill>
              <a:srgbClr val="9966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9966FF"/>
                </a:solidFill>
              </a:rPr>
              <a:t>Disputes over energy resources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Fracking (Pros &amp; Cons )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Should the UK introduce fracking (Pros &amp; Cons)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562642" y="3931573"/>
            <a:ext cx="2123105" cy="938719"/>
          </a:xfrm>
          <a:prstGeom prst="rect">
            <a:avLst/>
          </a:prstGeom>
          <a:noFill/>
          <a:ln w="38100">
            <a:solidFill>
              <a:srgbClr val="9966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rgbClr val="9966FF"/>
                </a:solidFill>
              </a:rPr>
              <a:t>How stakeholders can manage energy resources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Individuals (Carbon footprint)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Organisations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Governments 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857786" y="3943799"/>
            <a:ext cx="2736463" cy="13080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9966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>
                <a:solidFill>
                  <a:srgbClr val="9966FF"/>
                </a:solidFill>
              </a:rPr>
              <a:t>Case Study – Sustainable energy Management, Germany(Developed)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00" dirty="0"/>
              <a:t>Germany’s Energy Mix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00" dirty="0"/>
              <a:t>Wind – </a:t>
            </a:r>
            <a:r>
              <a:rPr lang="en-GB" sz="1000" dirty="0" err="1"/>
              <a:t>Norsee</a:t>
            </a:r>
            <a:r>
              <a:rPr lang="en-GB" sz="1000" dirty="0"/>
              <a:t> </a:t>
            </a:r>
            <a:r>
              <a:rPr lang="en-GB" sz="1000" dirty="0" err="1"/>
              <a:t>Ost</a:t>
            </a:r>
            <a:r>
              <a:rPr lang="en-GB" sz="1000" dirty="0"/>
              <a:t> farm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00" dirty="0"/>
              <a:t>Solar Power – Bavaria </a:t>
            </a:r>
            <a:r>
              <a:rPr lang="en-GB" sz="1000" dirty="0" err="1"/>
              <a:t>Solarpark</a:t>
            </a:r>
            <a:endParaRPr lang="en-GB" sz="1000" dirty="0"/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00" dirty="0"/>
              <a:t>Feed in tariffs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000" dirty="0" err="1"/>
              <a:t>Frieburg</a:t>
            </a:r>
            <a:r>
              <a:rPr lang="en-GB" sz="1000" dirty="0"/>
              <a:t>  Eco-town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900" dirty="0"/>
          </a:p>
        </p:txBody>
      </p:sp>
      <p:pic>
        <p:nvPicPr>
          <p:cNvPr id="51" name="Picture 2" descr="Image result for globe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5640" y="4909897"/>
            <a:ext cx="288385" cy="288385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Picture 2" descr="Image result for globe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236" y="3462961"/>
            <a:ext cx="288385" cy="2883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850621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28650" y="256707"/>
            <a:ext cx="7886700" cy="671194"/>
          </a:xfrm>
        </p:spPr>
        <p:txBody>
          <a:bodyPr>
            <a:normAutofit/>
          </a:bodyPr>
          <a:lstStyle/>
          <a:p>
            <a:pPr algn="ctr"/>
            <a:r>
              <a:rPr lang="en-GB" sz="4000" b="1" u="sng" dirty="0"/>
              <a:t>Edexcel GCSE Geography A Checklist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28650" y="1657004"/>
            <a:ext cx="7886700" cy="354042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This check list contains the following units: </a:t>
            </a:r>
          </a:p>
          <a:p>
            <a:pPr marL="0" indent="0">
              <a:buNone/>
            </a:pPr>
            <a:r>
              <a:rPr lang="en-GB" dirty="0"/>
              <a:t>7 – Geographical Investigation – Fieldwork </a:t>
            </a:r>
          </a:p>
          <a:p>
            <a:pPr marL="0" indent="0">
              <a:buNone/>
            </a:pPr>
            <a:r>
              <a:rPr lang="en-GB" dirty="0"/>
              <a:t>You must choose between</a:t>
            </a:r>
          </a:p>
          <a:p>
            <a:pPr marL="0" indent="0">
              <a:buNone/>
            </a:pPr>
            <a:r>
              <a:rPr lang="en-GB" dirty="0"/>
              <a:t>7A Physical – </a:t>
            </a:r>
            <a:r>
              <a:rPr lang="en-GB" strike="sngStrike" dirty="0"/>
              <a:t>River</a:t>
            </a:r>
            <a:r>
              <a:rPr lang="en-GB" dirty="0"/>
              <a:t> or </a:t>
            </a:r>
            <a:r>
              <a:rPr lang="en-GB" b="1" dirty="0">
                <a:solidFill>
                  <a:srgbClr val="FF0000"/>
                </a:solidFill>
              </a:rPr>
              <a:t>Coastal landscapes </a:t>
            </a:r>
          </a:p>
          <a:p>
            <a:pPr marL="0" indent="0">
              <a:buNone/>
            </a:pPr>
            <a:r>
              <a:rPr lang="en-GB" dirty="0"/>
              <a:t>7B Human – </a:t>
            </a:r>
            <a:r>
              <a:rPr lang="en-GB" strike="sngStrike" dirty="0"/>
              <a:t>Rural </a:t>
            </a:r>
            <a:r>
              <a:rPr lang="en-GB" dirty="0"/>
              <a:t>or </a:t>
            </a:r>
            <a:r>
              <a:rPr lang="en-GB" b="1" dirty="0">
                <a:solidFill>
                  <a:srgbClr val="FF0000"/>
                </a:solidFill>
              </a:rPr>
              <a:t>Urban environments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8 – Geographical Investigations – UK Challenges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51510" y="927901"/>
            <a:ext cx="7863840" cy="5847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Fieldwork &amp; UK Challenges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26447" y="5100676"/>
            <a:ext cx="4553151" cy="14773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accent6">
                    <a:lumMod val="50000"/>
                  </a:schemeClr>
                </a:solidFill>
              </a:rPr>
              <a:t>This Symbol Indicates a skills you may be expected to apply in the exam. </a:t>
            </a:r>
          </a:p>
          <a:p>
            <a:pPr algn="ctr"/>
            <a:endParaRPr lang="en-GB" b="1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endParaRPr lang="en-GB" b="1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endParaRPr lang="en-GB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2" name="Picture 2" descr="Image result for skills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4248" y="5754495"/>
            <a:ext cx="772977" cy="77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90394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Box 93"/>
          <p:cNvSpPr txBox="1"/>
          <p:nvPr/>
        </p:nvSpPr>
        <p:spPr>
          <a:xfrm>
            <a:off x="111556" y="61696"/>
            <a:ext cx="3138089" cy="307777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chemeClr val="bg1"/>
                </a:solidFill>
              </a:rPr>
              <a:t>7 Geographical Investigations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3382682" y="52698"/>
            <a:ext cx="5697523" cy="307777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solidFill>
                  <a:schemeClr val="bg1"/>
                </a:solidFill>
              </a:rPr>
              <a:t>8 Geographical Investigations – UK Challenges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125056" y="467923"/>
            <a:ext cx="3124589" cy="1954381"/>
          </a:xfrm>
          <a:prstGeom prst="rect">
            <a:avLst/>
          </a:prstGeom>
          <a:noFill/>
          <a:ln w="38100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chemeClr val="accent6">
                    <a:lumMod val="50000"/>
                  </a:schemeClr>
                </a:solidFill>
              </a:rPr>
              <a:t>Stages of the Enquiry Process 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/>
              <a:t>The Enquiry Question &amp; Location of study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/>
              <a:t>Methodology – Range of techniques and methods used in fieldwork 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/>
              <a:t>Data Presentation – Processing and presenting fieldwork data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/>
              <a:t>Analysing and explaining fieldwork data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/>
              <a:t>Conclusion 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/>
              <a:t>Evaluation and critical reflection of fieldwork data, methods used, conclusions drawn and knowledge gained. 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142908" y="2529067"/>
            <a:ext cx="3088887" cy="297004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chemeClr val="accent6">
                    <a:lumMod val="50000"/>
                  </a:schemeClr>
                </a:solidFill>
              </a:rPr>
              <a:t>Skills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I can identify questions or issues for investigation.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I can develop a hypothesis and/or key questions.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I can consider appropriate sampling techniques (Systematic vs random vs stratified).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I can consider health &amp; safety and undertake risk assessment.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I can select data collection methods and equipment to ensure accuracy and reliability.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I can present my data using ICT and hand drawn methods.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I can write descriptively, analytically and critically about my findings.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I can write well evidences and informed conclusions.  </a:t>
            </a:r>
          </a:p>
        </p:txBody>
      </p:sp>
      <p:pic>
        <p:nvPicPr>
          <p:cNvPr id="98" name="Picture 2" descr="Image result for skills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747" y="2695347"/>
            <a:ext cx="338657" cy="340342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TextBox 98"/>
          <p:cNvSpPr txBox="1"/>
          <p:nvPr/>
        </p:nvSpPr>
        <p:spPr>
          <a:xfrm>
            <a:off x="3390353" y="467923"/>
            <a:ext cx="2520375" cy="1446550"/>
          </a:xfrm>
          <a:prstGeom prst="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chemeClr val="accent2">
                    <a:lumMod val="50000"/>
                  </a:schemeClr>
                </a:solidFill>
              </a:rPr>
              <a:t>Resource Consumption &amp; Sustainability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Changes to the UK Population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Pressure on UK Ecosystems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Agribusiness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Greenfield sites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Brownfield sites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Green Belt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Addressing the issue of consumption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3382681" y="3169242"/>
            <a:ext cx="2528045" cy="1785104"/>
          </a:xfrm>
          <a:prstGeom prst="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chemeClr val="accent2">
                    <a:lumMod val="50000"/>
                  </a:schemeClr>
                </a:solidFill>
              </a:rPr>
              <a:t>Settlement, population &amp; Economic Challenges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The ‘two speed economy’ </a:t>
            </a:r>
          </a:p>
          <a:p>
            <a:r>
              <a:rPr lang="en-GB" sz="1100" dirty="0"/>
              <a:t>Solutions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High Speed Rail 2 (HS2)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Transport across Northern UK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Improve Northern Airport connections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Pros &amp; Cons of Brownfield &amp; Greenfield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3390352" y="1993955"/>
            <a:ext cx="2520375" cy="1107996"/>
          </a:xfrm>
          <a:prstGeom prst="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chemeClr val="accent2">
                    <a:lumMod val="50000"/>
                  </a:schemeClr>
                </a:solidFill>
              </a:rPr>
              <a:t>Sustainable Transport Options in the UK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Public Transport Systems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Cycle Hire &amp; Routes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Car Sharing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Zero/low emission transport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Congestion Charge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3390352" y="5018166"/>
            <a:ext cx="2520374" cy="1615827"/>
          </a:xfrm>
          <a:prstGeom prst="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chemeClr val="accent2">
                    <a:lumMod val="50000"/>
                  </a:schemeClr>
                </a:solidFill>
              </a:rPr>
              <a:t>Migration and the UK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Patterns of migration change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Reasons for migration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Migrants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Emigrant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Immigrant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Net Migration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Views of different groups (Businesses, local government)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6051433" y="467923"/>
            <a:ext cx="2879703" cy="3308598"/>
          </a:xfrm>
          <a:prstGeom prst="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chemeClr val="accent2">
                    <a:lumMod val="50000"/>
                  </a:schemeClr>
                </a:solidFill>
              </a:rPr>
              <a:t>UK Landscape Challenges </a:t>
            </a:r>
          </a:p>
          <a:p>
            <a:r>
              <a:rPr lang="en-GB" sz="1100" dirty="0"/>
              <a:t>Sustainable development in UK National Parks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Change transport habits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Encourage local businesses to use renewable energy sources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New Forest – Green Leaf Scheme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100" dirty="0"/>
          </a:p>
          <a:p>
            <a:r>
              <a:rPr lang="en-GB" sz="1100" dirty="0"/>
              <a:t>River Flood Risk in the UK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Flooding resulting from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100" dirty="0"/>
              <a:t>Increasing population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100" dirty="0"/>
              <a:t>Changes in land use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100" dirty="0"/>
              <a:t>Climate change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Somerset Levels 2013/2014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Hard &amp; soft engineering to manage flooding.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100" dirty="0"/>
          </a:p>
          <a:p>
            <a:r>
              <a:rPr lang="en-GB" sz="1100" dirty="0"/>
              <a:t>The UK coastal challenges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Storm Surges (December 2013)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Addressing coastal flood risk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Hard &amp; soft engineering to manage flooding.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6061612" y="4222523"/>
            <a:ext cx="2869524" cy="2123658"/>
          </a:xfrm>
          <a:prstGeom prst="rect">
            <a:avLst/>
          </a:prstGeom>
          <a:noFill/>
          <a:ln w="3810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solidFill>
                  <a:schemeClr val="accent2">
                    <a:lumMod val="50000"/>
                  </a:schemeClr>
                </a:solidFill>
              </a:rPr>
              <a:t>The UK’s climate change challenges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Changes to average temperatures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Changes to average precipitation</a:t>
            </a:r>
          </a:p>
          <a:p>
            <a:endParaRPr lang="en-GB" sz="1100" dirty="0"/>
          </a:p>
          <a:p>
            <a:r>
              <a:rPr lang="en-GB" sz="1100" dirty="0"/>
              <a:t>Impacts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Risk of drought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Water deficits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Ecosystems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100" dirty="0"/>
              <a:t>Food supply (Local &amp; global)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endParaRPr lang="en-GB" sz="1100" dirty="0"/>
          </a:p>
          <a:p>
            <a:r>
              <a:rPr lang="en-GB" sz="1100" dirty="0"/>
              <a:t>Responses on an individual, local, national &amp; international scales. </a:t>
            </a:r>
          </a:p>
        </p:txBody>
      </p:sp>
    </p:spTree>
    <p:extLst>
      <p:ext uri="{BB962C8B-B14F-4D97-AF65-F5344CB8AC3E}">
        <p14:creationId xmlns:p14="http://schemas.microsoft.com/office/powerpoint/2010/main" val="28724328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DC9F7509068DD45BDB7C132F1B89EE9" ma:contentTypeVersion="17" ma:contentTypeDescription="Create a new document." ma:contentTypeScope="" ma:versionID="b7671b4b4d4bb7ca5d478f2210bc3316">
  <xsd:schema xmlns:xsd="http://www.w3.org/2001/XMLSchema" xmlns:xs="http://www.w3.org/2001/XMLSchema" xmlns:p="http://schemas.microsoft.com/office/2006/metadata/properties" xmlns:ns2="f9e0391a-6397-4163-a552-a3a7699efb15" xmlns:ns3="2bb40537-fdeb-4ffd-bfa0-0591cca231dd" targetNamespace="http://schemas.microsoft.com/office/2006/metadata/properties" ma:root="true" ma:fieldsID="70da6d92300634537a7f325cdae7ebe7" ns2:_="" ns3:_="">
    <xsd:import namespace="f9e0391a-6397-4163-a552-a3a7699efb15"/>
    <xsd:import namespace="2bb40537-fdeb-4ffd-bfa0-0591cca231d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9e0391a-6397-4163-a552-a3a7699efb1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22c77a08-813b-4513-ade2-964f7cfd357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b40537-fdeb-4ffd-bfa0-0591cca231dd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8" nillable="true" ma:displayName="Taxonomy Catch All Column" ma:hidden="true" ma:list="{5f792b1e-438b-43e4-85fa-3c91be1705e8}" ma:internalName="TaxCatchAll" ma:showField="CatchAllData" ma:web="2bb40537-fdeb-4ffd-bfa0-0591cca231d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bb40537-fdeb-4ffd-bfa0-0591cca231dd" xsi:nil="true"/>
    <lcf76f155ced4ddcb4097134ff3c332f xmlns="f9e0391a-6397-4163-a552-a3a7699efb15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8CDBB7D-0ED3-4C5A-95D2-37768B7732A1}"/>
</file>

<file path=customXml/itemProps2.xml><?xml version="1.0" encoding="utf-8"?>
<ds:datastoreItem xmlns:ds="http://schemas.openxmlformats.org/officeDocument/2006/customXml" ds:itemID="{7CA0AC08-31B4-4E6E-817A-98AC542C8500}"/>
</file>

<file path=customXml/itemProps3.xml><?xml version="1.0" encoding="utf-8"?>
<ds:datastoreItem xmlns:ds="http://schemas.openxmlformats.org/officeDocument/2006/customXml" ds:itemID="{C4CC22DA-7F5C-49A3-B658-4126D6D5F0AE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1715</TotalTime>
  <Words>3024</Words>
  <Application>Microsoft Office PowerPoint</Application>
  <PresentationFormat>On-screen Show (4:3)</PresentationFormat>
  <Paragraphs>871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Wingdings</vt:lpstr>
      <vt:lpstr>Office Theme</vt:lpstr>
      <vt:lpstr>Edexcel GCSE Geography A Checklist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Edexcel GCSE Geography A Checklist </vt:lpstr>
      <vt:lpstr>PowerPoint Presentation</vt:lpstr>
      <vt:lpstr>PowerPoint Presentation</vt:lpstr>
      <vt:lpstr>PowerPoint Presentation</vt:lpstr>
      <vt:lpstr>Edexcel GCSE Geography A Checklist </vt:lpstr>
      <vt:lpstr>PowerPoint Presentation</vt:lpstr>
    </vt:vector>
  </TitlesOfParts>
  <Company>Emanuel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Roland Worrell</dc:creator>
  <cp:lastModifiedBy>Andrew Mason</cp:lastModifiedBy>
  <cp:revision>108</cp:revision>
  <cp:lastPrinted>2021-03-25T15:34:19Z</cp:lastPrinted>
  <dcterms:created xsi:type="dcterms:W3CDTF">2018-02-08T19:37:40Z</dcterms:created>
  <dcterms:modified xsi:type="dcterms:W3CDTF">2023-03-10T15:16:50Z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0x0101008DC9F7509068DD45BDB7C132F1B89EE9</vt:lpwstr>
  </property>
</Properties>
</file>