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4"/>
  </p:sldMasterIdLst>
  <p:sldIdLst>
    <p:sldId id="261" r:id="rId5"/>
  </p:sldIdLst>
  <p:sldSz cx="12801600" cy="9601200" type="A3"/>
  <p:notesSz cx="9926638" cy="1435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63" autoAdjust="0"/>
    <p:restoredTop sz="94660"/>
  </p:normalViewPr>
  <p:slideViewPr>
    <p:cSldViewPr snapToGrid="0">
      <p:cViewPr varScale="1">
        <p:scale>
          <a:sx n="52" d="100"/>
          <a:sy n="52" d="100"/>
        </p:scale>
        <p:origin x="11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5DE44-EBEC-4A08-88A1-4652C76387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1571308"/>
            <a:ext cx="9601200" cy="3342640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A8F667-5349-4F20-84FE-91EAB65CB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62DFC4-AF49-44AA-A960-50CA12BC4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03F48-DF25-4DE5-A4AA-BF0168724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55AA99-594D-40D3-AA0B-379F7E0B4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280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709D4-A7F4-4258-B631-A1483FEBB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49E49-A7AE-464C-8485-3EDA40A42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BD2A99-3829-420F-8928-D4A6A64C3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99B85-31F5-4463-99A3-124D24469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09C67-340C-473F-9B9A-59E3A96C0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768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738D8-5C54-4E83-940A-D2F0AE9DF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443" y="2393634"/>
            <a:ext cx="11041380" cy="3993832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986B67-7404-4A19-90D4-59077EDB57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443" y="6425249"/>
            <a:ext cx="11041380" cy="2100262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B10E72-B848-4072-B0D7-36E9B6611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6F926F-A27B-4CDF-85AA-0FD58F415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FF2A1-6BF3-4123-B7B3-058BC9C46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154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1F402-1A77-4382-B984-1E17E47CA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D6E84-852A-40D5-8C14-5DBFC641DE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FB2975-795C-492B-AFB6-463F2FBA4D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F40BC6-8F82-46C2-910A-C34AE6A76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592AC5-A129-424E-A7B3-68F0004EB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888100-D8AE-4F50-A457-97887B662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823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CA58D-2C28-497F-B9EF-D5E41F6AE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7" y="511176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1DE556-AAB1-4B41-BF74-243DAD567E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1778" y="2353628"/>
            <a:ext cx="5415676" cy="1153477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0A265B-272B-4800-A705-55473B0E7A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1778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38E735-A431-4D7D-AE59-191AA1944B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0810" y="2353628"/>
            <a:ext cx="5442347" cy="1153477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6D77EB-BCB8-4856-B31A-DF2658A9FC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80810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F13CD5-FF47-4BD6-B20E-B94106331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174361-DF25-4BFA-B965-EA09444C3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E348E9-5B67-48F3-BA5A-8654FCE73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9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28260-2944-4081-B141-512F20D02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E1BFAF-D5D7-4870-A78B-349B292F4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A880EF-12BD-40AD-912C-D1478E2CD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F5E0A2-9782-4211-86B9-A92630DA9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960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52BF5A-FD5F-47CB-B269-ACD645972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2C7840-3047-440F-824C-461B1CE43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B88610-A5F1-43C9-956A-9BADE6E79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446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B1236-8729-489C-906F-DEF0D3796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A9F2FD-6AC2-4D8A-BEB1-9017C6DE5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2347" y="1382396"/>
            <a:ext cx="6480810" cy="6823075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5A2D02-FA2F-40DE-A277-ED3A4BB50C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6C6AE9-916A-4B8C-BFAF-2E637C974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3619D-D54C-43F9-926E-C54B2E9A2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4EF5CB-FC9F-47F4-8E37-CA1E5E551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942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71349-BD93-486E-864B-B5E1F23FB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B7EE5F-649D-4CFE-AB57-488AB1A7F9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442347" y="1382396"/>
            <a:ext cx="6480810" cy="6823075"/>
          </a:xfrm>
        </p:spPr>
        <p:txBody>
          <a:bodyPr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0A4C87-C5C4-4CB5-94B4-D3615D2D7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D8BFE8-1E10-456E-9D1D-BCB71A270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03C923-3435-4523-BF4D-D9474D638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07B8ED-0272-4DD3-B458-848BAE8EF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042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4BC19-D4C8-4C25-A95A-A6C420BAC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4EDE1C-F036-4C60-949A-D91295065F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0DE7A5-7CD7-4E6F-B014-03C8B7B10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1108C2-5E1E-4CF9-8E9E-2BD407920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A13352-D667-4BC2-8B50-E2CC13927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504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9FE333-6F19-483C-BCE8-EF0E3B6AFD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61145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227FA5-D6AE-4519-B449-F5A0E8B09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0110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739DE1-7380-4F48-8E89-8B6E922A8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B438CB-9B43-4313-BC83-365E086AB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B132D6-A1E2-41AC-B17A-0AAB45D19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397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95C010-A0C5-4F3F-95B1-C99A541F3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110" y="511176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993AD6-47C9-4F9F-80DA-B82FFB999A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707DEF-DF16-49C3-8435-7120B7AB86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110" y="8898891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9DF83-AEEA-49D6-8DEF-40DBE781014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B66A2D-271F-4BBE-950D-E5614D7051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40530" y="8898891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D66F6A-EE78-4388-A4A5-C438062B06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41130" y="8898891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CD151-FA81-4941-9A95-FCF33A3DB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312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jpeg"/><Relationship Id="rId18" Type="http://schemas.openxmlformats.org/officeDocument/2006/relationships/image" Target="../media/image15.jpeg"/><Relationship Id="rId26" Type="http://schemas.openxmlformats.org/officeDocument/2006/relationships/image" Target="../media/image23.jpeg"/><Relationship Id="rId39" Type="http://schemas.openxmlformats.org/officeDocument/2006/relationships/image" Target="../media/image36.jpeg"/><Relationship Id="rId21" Type="http://schemas.openxmlformats.org/officeDocument/2006/relationships/image" Target="../media/image18.jpeg"/><Relationship Id="rId34" Type="http://schemas.openxmlformats.org/officeDocument/2006/relationships/image" Target="../media/image31.jpeg"/><Relationship Id="rId42" Type="http://schemas.openxmlformats.org/officeDocument/2006/relationships/image" Target="../media/image39.jpeg"/><Relationship Id="rId47" Type="http://schemas.openxmlformats.org/officeDocument/2006/relationships/image" Target="../media/image44.jpeg"/><Relationship Id="rId50" Type="http://schemas.openxmlformats.org/officeDocument/2006/relationships/image" Target="../media/image47.jpeg"/><Relationship Id="rId55" Type="http://schemas.openxmlformats.org/officeDocument/2006/relationships/image" Target="../media/image52.jpeg"/><Relationship Id="rId63" Type="http://schemas.openxmlformats.org/officeDocument/2006/relationships/image" Target="../media/image60.jpe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6" Type="http://schemas.openxmlformats.org/officeDocument/2006/relationships/image" Target="../media/image13.jpeg"/><Relationship Id="rId20" Type="http://schemas.openxmlformats.org/officeDocument/2006/relationships/image" Target="../media/image17.jpeg"/><Relationship Id="rId29" Type="http://schemas.openxmlformats.org/officeDocument/2006/relationships/image" Target="../media/image26.jpeg"/><Relationship Id="rId41" Type="http://schemas.openxmlformats.org/officeDocument/2006/relationships/image" Target="../media/image38.jpeg"/><Relationship Id="rId54" Type="http://schemas.openxmlformats.org/officeDocument/2006/relationships/image" Target="../media/image51.jpeg"/><Relationship Id="rId6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24" Type="http://schemas.openxmlformats.org/officeDocument/2006/relationships/image" Target="../media/image21.jpeg"/><Relationship Id="rId32" Type="http://schemas.openxmlformats.org/officeDocument/2006/relationships/image" Target="../media/image29.jpeg"/><Relationship Id="rId37" Type="http://schemas.openxmlformats.org/officeDocument/2006/relationships/image" Target="../media/image34.jpeg"/><Relationship Id="rId40" Type="http://schemas.openxmlformats.org/officeDocument/2006/relationships/image" Target="../media/image37.jpeg"/><Relationship Id="rId45" Type="http://schemas.openxmlformats.org/officeDocument/2006/relationships/image" Target="../media/image42.jpeg"/><Relationship Id="rId53" Type="http://schemas.openxmlformats.org/officeDocument/2006/relationships/image" Target="../media/image50.jpeg"/><Relationship Id="rId58" Type="http://schemas.openxmlformats.org/officeDocument/2006/relationships/image" Target="../media/image55.jpeg"/><Relationship Id="rId5" Type="http://schemas.microsoft.com/office/2007/relationships/hdphoto" Target="../media/hdphoto2.wdp"/><Relationship Id="rId15" Type="http://schemas.openxmlformats.org/officeDocument/2006/relationships/image" Target="../media/image12.jpeg"/><Relationship Id="rId23" Type="http://schemas.openxmlformats.org/officeDocument/2006/relationships/image" Target="../media/image20.jpeg"/><Relationship Id="rId28" Type="http://schemas.openxmlformats.org/officeDocument/2006/relationships/image" Target="../media/image25.jpeg"/><Relationship Id="rId36" Type="http://schemas.openxmlformats.org/officeDocument/2006/relationships/image" Target="../media/image33.jpeg"/><Relationship Id="rId49" Type="http://schemas.openxmlformats.org/officeDocument/2006/relationships/image" Target="../media/image46.jpeg"/><Relationship Id="rId57" Type="http://schemas.openxmlformats.org/officeDocument/2006/relationships/image" Target="../media/image54.jpeg"/><Relationship Id="rId61" Type="http://schemas.openxmlformats.org/officeDocument/2006/relationships/image" Target="../media/image58.jpeg"/><Relationship Id="rId10" Type="http://schemas.openxmlformats.org/officeDocument/2006/relationships/image" Target="../media/image7.jpeg"/><Relationship Id="rId19" Type="http://schemas.openxmlformats.org/officeDocument/2006/relationships/image" Target="../media/image16.jpeg"/><Relationship Id="rId31" Type="http://schemas.openxmlformats.org/officeDocument/2006/relationships/image" Target="../media/image28.jpeg"/><Relationship Id="rId44" Type="http://schemas.openxmlformats.org/officeDocument/2006/relationships/image" Target="../media/image41.jpeg"/><Relationship Id="rId52" Type="http://schemas.openxmlformats.org/officeDocument/2006/relationships/image" Target="../media/image49.jpeg"/><Relationship Id="rId60" Type="http://schemas.openxmlformats.org/officeDocument/2006/relationships/image" Target="../media/image57.jpeg"/><Relationship Id="rId4" Type="http://schemas.openxmlformats.org/officeDocument/2006/relationships/image" Target="../media/image2.png"/><Relationship Id="rId9" Type="http://schemas.openxmlformats.org/officeDocument/2006/relationships/image" Target="../media/image6.jpeg"/><Relationship Id="rId14" Type="http://schemas.openxmlformats.org/officeDocument/2006/relationships/image" Target="../media/image11.jpeg"/><Relationship Id="rId22" Type="http://schemas.openxmlformats.org/officeDocument/2006/relationships/image" Target="../media/image19.jpeg"/><Relationship Id="rId27" Type="http://schemas.openxmlformats.org/officeDocument/2006/relationships/image" Target="../media/image24.jpeg"/><Relationship Id="rId30" Type="http://schemas.openxmlformats.org/officeDocument/2006/relationships/image" Target="../media/image27.jpeg"/><Relationship Id="rId35" Type="http://schemas.openxmlformats.org/officeDocument/2006/relationships/image" Target="../media/image32.jpeg"/><Relationship Id="rId43" Type="http://schemas.openxmlformats.org/officeDocument/2006/relationships/image" Target="../media/image40.jpeg"/><Relationship Id="rId48" Type="http://schemas.openxmlformats.org/officeDocument/2006/relationships/image" Target="../media/image45.png"/><Relationship Id="rId56" Type="http://schemas.openxmlformats.org/officeDocument/2006/relationships/image" Target="../media/image53.jpeg"/><Relationship Id="rId64" Type="http://schemas.openxmlformats.org/officeDocument/2006/relationships/image" Target="../media/image61.jpeg"/><Relationship Id="rId8" Type="http://schemas.openxmlformats.org/officeDocument/2006/relationships/image" Target="../media/image5.jpg"/><Relationship Id="rId51" Type="http://schemas.openxmlformats.org/officeDocument/2006/relationships/image" Target="../media/image48.jpeg"/><Relationship Id="rId3" Type="http://schemas.microsoft.com/office/2007/relationships/hdphoto" Target="../media/hdphoto1.wdp"/><Relationship Id="rId12" Type="http://schemas.openxmlformats.org/officeDocument/2006/relationships/image" Target="../media/image9.jpeg"/><Relationship Id="rId17" Type="http://schemas.openxmlformats.org/officeDocument/2006/relationships/image" Target="../media/image14.jpeg"/><Relationship Id="rId25" Type="http://schemas.openxmlformats.org/officeDocument/2006/relationships/image" Target="../media/image22.jpeg"/><Relationship Id="rId33" Type="http://schemas.openxmlformats.org/officeDocument/2006/relationships/image" Target="../media/image30.jpeg"/><Relationship Id="rId38" Type="http://schemas.openxmlformats.org/officeDocument/2006/relationships/image" Target="../media/image35.jpeg"/><Relationship Id="rId46" Type="http://schemas.openxmlformats.org/officeDocument/2006/relationships/image" Target="../media/image43.jpeg"/><Relationship Id="rId59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9E97C93-8B53-4B13-BD84-0FFCC5B13012}"/>
              </a:ext>
            </a:extLst>
          </p:cNvPr>
          <p:cNvSpPr/>
          <p:nvPr/>
        </p:nvSpPr>
        <p:spPr>
          <a:xfrm>
            <a:off x="250698" y="143784"/>
            <a:ext cx="12294948" cy="281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 ____________________________									Date:       /      /    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0DFAC5-36FE-4095-B730-34EEFB65C41C}"/>
              </a:ext>
            </a:extLst>
          </p:cNvPr>
          <p:cNvSpPr txBox="1"/>
          <p:nvPr/>
        </p:nvSpPr>
        <p:spPr>
          <a:xfrm>
            <a:off x="4408734" y="179994"/>
            <a:ext cx="3978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Textiles</a:t>
            </a:r>
            <a:endParaRPr kumimoji="0" lang="en-GB" alt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Table 8">
            <a:extLst>
              <a:ext uri="{FF2B5EF4-FFF2-40B4-BE49-F238E27FC236}">
                <a16:creationId xmlns:a16="http://schemas.microsoft.com/office/drawing/2014/main" id="{A4350D1A-58BD-4878-A14D-592BBE688D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343205"/>
              </p:ext>
            </p:extLst>
          </p:nvPr>
        </p:nvGraphicFramePr>
        <p:xfrm>
          <a:off x="250698" y="739424"/>
          <a:ext cx="12294948" cy="8564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820">
                  <a:extLst>
                    <a:ext uri="{9D8B030D-6E8A-4147-A177-3AD203B41FA5}">
                      <a16:colId xmlns:a16="http://schemas.microsoft.com/office/drawing/2014/main" val="3131452740"/>
                    </a:ext>
                  </a:extLst>
                </a:gridCol>
                <a:gridCol w="1047082">
                  <a:extLst>
                    <a:ext uri="{9D8B030D-6E8A-4147-A177-3AD203B41FA5}">
                      <a16:colId xmlns:a16="http://schemas.microsoft.com/office/drawing/2014/main" val="2443118188"/>
                    </a:ext>
                  </a:extLst>
                </a:gridCol>
                <a:gridCol w="1765643">
                  <a:extLst>
                    <a:ext uri="{9D8B030D-6E8A-4147-A177-3AD203B41FA5}">
                      <a16:colId xmlns:a16="http://schemas.microsoft.com/office/drawing/2014/main" val="3512176577"/>
                    </a:ext>
                  </a:extLst>
                </a:gridCol>
                <a:gridCol w="1032635">
                  <a:extLst>
                    <a:ext uri="{9D8B030D-6E8A-4147-A177-3AD203B41FA5}">
                      <a16:colId xmlns:a16="http://schemas.microsoft.com/office/drawing/2014/main" val="2403567322"/>
                    </a:ext>
                  </a:extLst>
                </a:gridCol>
                <a:gridCol w="1376413">
                  <a:extLst>
                    <a:ext uri="{9D8B030D-6E8A-4147-A177-3AD203B41FA5}">
                      <a16:colId xmlns:a16="http://schemas.microsoft.com/office/drawing/2014/main" val="2249529813"/>
                    </a:ext>
                  </a:extLst>
                </a:gridCol>
                <a:gridCol w="1310336">
                  <a:extLst>
                    <a:ext uri="{9D8B030D-6E8A-4147-A177-3AD203B41FA5}">
                      <a16:colId xmlns:a16="http://schemas.microsoft.com/office/drawing/2014/main" val="947129577"/>
                    </a:ext>
                  </a:extLst>
                </a:gridCol>
                <a:gridCol w="2928890">
                  <a:extLst>
                    <a:ext uri="{9D8B030D-6E8A-4147-A177-3AD203B41FA5}">
                      <a16:colId xmlns:a16="http://schemas.microsoft.com/office/drawing/2014/main" val="78642594"/>
                    </a:ext>
                  </a:extLst>
                </a:gridCol>
                <a:gridCol w="1113777">
                  <a:extLst>
                    <a:ext uri="{9D8B030D-6E8A-4147-A177-3AD203B41FA5}">
                      <a16:colId xmlns:a16="http://schemas.microsoft.com/office/drawing/2014/main" val="453837680"/>
                    </a:ext>
                  </a:extLst>
                </a:gridCol>
                <a:gridCol w="1138352">
                  <a:extLst>
                    <a:ext uri="{9D8B030D-6E8A-4147-A177-3AD203B41FA5}">
                      <a16:colId xmlns:a16="http://schemas.microsoft.com/office/drawing/2014/main" val="1804143530"/>
                    </a:ext>
                  </a:extLst>
                </a:gridCol>
              </a:tblGrid>
              <a:tr h="220432">
                <a:tc rowSpan="2"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Name</a:t>
                      </a:r>
                      <a:endParaRPr lang="en-GB" sz="14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Sample / Picture</a:t>
                      </a:r>
                    </a:p>
                  </a:txBody>
                  <a:tcPr marL="68580" marR="68580" marT="0" marB="0" anchor="ctr"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Source / Info</a:t>
                      </a:r>
                      <a:endParaRPr lang="en-GB" sz="14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Uses</a:t>
                      </a:r>
                      <a:endParaRPr lang="en-GB" sz="14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Properties</a:t>
                      </a:r>
                      <a:endParaRPr lang="en-GB" sz="14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2023341"/>
                  </a:ext>
                </a:extLst>
              </a:tr>
              <a:tr h="22043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marL="68580" marR="68580" marT="0" marB="0" anchor="ctr"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marL="68580" marR="68580" marT="0" marB="0" anchor="ctr"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Positives</a:t>
                      </a: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Negatives</a:t>
                      </a: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25238971"/>
                  </a:ext>
                </a:extLst>
              </a:tr>
              <a:tr h="810616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N____________ fibres</a:t>
                      </a: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W______</a:t>
                      </a: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Animal fleece, most commonly from sheep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Warm, crease resistant, low flammability, sustainable</a:t>
                      </a: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509234"/>
                  </a:ext>
                </a:extLst>
              </a:tr>
              <a:tr h="881736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S_______</a:t>
                      </a: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Very fine natural protein fibre from silkworm cocoon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Scarves, nightwear, dresses, ties</a:t>
                      </a: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Creases easily, expensive, doesn’t wash well, ethics</a:t>
                      </a:r>
                      <a:endParaRPr lang="en-GB" sz="12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1004629"/>
                  </a:ext>
                </a:extLst>
              </a:tr>
              <a:tr h="900742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L________</a:t>
                      </a: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From the skin / hide of animals, usually cows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Doesn’t fray, holds its shape, long lasting, sustainable</a:t>
                      </a: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3611814"/>
                  </a:ext>
                </a:extLst>
              </a:tr>
              <a:tr h="900742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C________</a:t>
                      </a: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/>
                        <a:t>White fluffy “boll” taken from the cotton plant</a:t>
                      </a: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T-shirts, jeans, bedding, baths towels</a:t>
                      </a: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Creases, flammable, poor elasticity, dries slowly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543493"/>
                  </a:ext>
                </a:extLst>
              </a:tr>
              <a:tr h="900742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L________</a:t>
                      </a: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Stems of flax plants produce long, soft strong and flexible fibres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Very cool in hot weather, dyes well, sustainable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35054033"/>
                  </a:ext>
                </a:extLst>
              </a:tr>
              <a:tr h="900742">
                <a:tc rowSpan="2">
                  <a:txBody>
                    <a:bodyPr/>
                    <a:lstStyle/>
                    <a:p>
                      <a:pPr marL="0" marR="0" lvl="0" indent="0" algn="ctr" defTabSz="96012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S______________ </a:t>
                      </a:r>
                    </a:p>
                    <a:p>
                      <a:pPr marL="0" marR="0" lvl="0" indent="0" algn="ctr" defTabSz="96012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fibres</a:t>
                      </a: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P________</a:t>
                      </a: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Can be made into different fabrics including satin (resembling silk)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Clothing, curtains, cushion filling, tablecloths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Flammable (melts), not biodegradable, not sustainable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6250781"/>
                  </a:ext>
                </a:extLst>
              </a:tr>
              <a:tr h="900742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4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E________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(L_______)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Smooth to touch with a sheen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Extremely elastic, dries quickly, doesn’t crease, cheap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6619004"/>
                  </a:ext>
                </a:extLst>
              </a:tr>
              <a:tr h="1026505">
                <a:tc rowSpan="2">
                  <a:txBody>
                    <a:bodyPr/>
                    <a:lstStyle/>
                    <a:p>
                      <a:pPr marL="0" marR="0" lvl="0" indent="0" algn="ctr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/>
                        <a:t>T___________</a:t>
                      </a:r>
                    </a:p>
                    <a:p>
                      <a:pPr marL="0" marR="0" lvl="0" indent="0" algn="ctr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/>
                        <a:t>T_________</a:t>
                      </a: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/>
                        <a:t>K_______®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b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b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Hot Polymer is forced through a sieve creating fibres that are woven.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Bulletproof vests, motorcycle jackets,  reinforcing tyres.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5757852"/>
                  </a:ext>
                </a:extLst>
              </a:tr>
              <a:tr h="900742">
                <a:tc vMerge="1"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/>
                        <a:t>C________ f_______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GB" sz="1200" b="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Substrate varies, metal.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Substrates typically include cotton / polyester with woven Copper wire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Conducts electricity - metal strands woven into the textile or  yarns have a metal-coating. 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205808"/>
                  </a:ext>
                </a:extLst>
              </a:tr>
            </a:tbl>
          </a:graphicData>
        </a:graphic>
      </p:graphicFrame>
      <p:pic>
        <p:nvPicPr>
          <p:cNvPr id="7" name="Picture 6" descr="A close up of a logo&#10;&#10;Description generated with high confidence">
            <a:extLst>
              <a:ext uri="{FF2B5EF4-FFF2-40B4-BE49-F238E27FC236}">
                <a16:creationId xmlns:a16="http://schemas.microsoft.com/office/drawing/2014/main" id="{C28A08E7-1E2F-46EB-8E6B-6C0A2DAD65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1427" t="16567" r="11681" b="8827"/>
          <a:stretch/>
        </p:blipFill>
        <p:spPr>
          <a:xfrm>
            <a:off x="3830787" y="1278765"/>
            <a:ext cx="619788" cy="601378"/>
          </a:xfrm>
          <a:prstGeom prst="round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15FC1C9C-29F9-4412-BAC1-5D6D729900D9}"/>
              </a:ext>
            </a:extLst>
          </p:cNvPr>
          <p:cNvGrpSpPr/>
          <p:nvPr/>
        </p:nvGrpSpPr>
        <p:grpSpPr>
          <a:xfrm>
            <a:off x="3804468" y="2121599"/>
            <a:ext cx="672426" cy="598569"/>
            <a:chOff x="5074912" y="447347"/>
            <a:chExt cx="3314946" cy="2950841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80347B0-43D1-4A27-8D1F-7582819DB8D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744" b="100000" l="2810" r="95868">
                          <a14:foregroundMark x1="41818" y1="12821" x2="41818" y2="12821"/>
                          <a14:foregroundMark x1="47107" y1="10256" x2="58512" y2="18462"/>
                          <a14:foregroundMark x1="79008" y1="83077" x2="44628" y2="99487"/>
                          <a14:foregroundMark x1="12231" y1="72308" x2="35041" y2="89231"/>
                          <a14:foregroundMark x1="90579" y1="62564" x2="91736" y2="54359"/>
                          <a14:foregroundMark x1="95868" y1="56923" x2="95868" y2="56923"/>
                          <a14:foregroundMark x1="31074" y1="74359" x2="2975" y2="89231"/>
                          <a14:foregroundMark x1="30579" y1="79487" x2="15372" y2="87692"/>
                          <a14:foregroundMark x1="37190" y1="73333" x2="18347" y2="85641"/>
                          <a14:foregroundMark x1="25124" y1="82051" x2="12893" y2="9948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78957">
              <a:off x="5074912" y="447347"/>
              <a:ext cx="3314946" cy="1068454"/>
            </a:xfrm>
            <a:prstGeom prst="trapezoid">
              <a:avLst/>
            </a:prstGeom>
          </p:spPr>
        </p:pic>
        <p:pic>
          <p:nvPicPr>
            <p:cNvPr id="11" name="Picture 10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F5146FD1-14BB-4020-8D01-9A0CE0D6C5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74912" y="1354505"/>
              <a:ext cx="3061133" cy="2043683"/>
            </a:xfrm>
            <a:prstGeom prst="ellipse">
              <a:avLst/>
            </a:prstGeom>
          </p:spPr>
        </p:pic>
      </p:grpSp>
      <p:pic>
        <p:nvPicPr>
          <p:cNvPr id="13" name="Picture 2" descr="Cow Cartoon adorable doodle&quot; Poster by trajeado14 | Redbubble">
            <a:extLst>
              <a:ext uri="{FF2B5EF4-FFF2-40B4-BE49-F238E27FC236}">
                <a16:creationId xmlns:a16="http://schemas.microsoft.com/office/drawing/2014/main" id="{20D82629-C1CD-4EAB-834F-9ABC2A6CF8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680" t="13040" r="9680" b="14505"/>
          <a:stretch/>
        </p:blipFill>
        <p:spPr bwMode="auto">
          <a:xfrm flipH="1">
            <a:off x="3829882" y="2974204"/>
            <a:ext cx="619788" cy="633491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87C17BA-2DEC-49D9-BEE7-84F65EEF347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882" y="3878370"/>
            <a:ext cx="699243" cy="699243"/>
          </a:xfrm>
          <a:prstGeom prst="ellipse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D3CCE25-47A1-41F4-9DA4-757EEA09708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18272" y="4791414"/>
            <a:ext cx="699243" cy="650476"/>
          </a:xfrm>
          <a:prstGeom prst="round2Diag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D80B2BE2-CD94-49AD-B394-1AF92D059448}"/>
              </a:ext>
            </a:extLst>
          </p:cNvPr>
          <p:cNvGrpSpPr/>
          <p:nvPr/>
        </p:nvGrpSpPr>
        <p:grpSpPr>
          <a:xfrm>
            <a:off x="3857999" y="5677863"/>
            <a:ext cx="619788" cy="712661"/>
            <a:chOff x="7298586" y="3241653"/>
            <a:chExt cx="1368152" cy="1655963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8E45D80-0322-4098-8CA9-BD63A025E6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298586" y="4089668"/>
              <a:ext cx="1368152" cy="80794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79695BE0-4EA6-44C2-80E1-1A74EC0080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298586" y="3241653"/>
              <a:ext cx="1368152" cy="863875"/>
            </a:xfrm>
            <a:prstGeom prst="rect">
              <a:avLst/>
            </a:prstGeom>
          </p:spPr>
        </p:pic>
      </p:grpSp>
      <p:pic>
        <p:nvPicPr>
          <p:cNvPr id="22" name="Picture 4" descr="Goodyear Wrangler MT/R Kevlar Tyres from $355">
            <a:extLst>
              <a:ext uri="{FF2B5EF4-FFF2-40B4-BE49-F238E27FC236}">
                <a16:creationId xmlns:a16="http://schemas.microsoft.com/office/drawing/2014/main" id="{E0C516A3-A2E7-4A40-8D2C-FC111FFC65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8618119" y="7756389"/>
            <a:ext cx="463945" cy="51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Kevlar XP Vest | DuPont USA">
            <a:extLst>
              <a:ext uri="{FF2B5EF4-FFF2-40B4-BE49-F238E27FC236}">
                <a16:creationId xmlns:a16="http://schemas.microsoft.com/office/drawing/2014/main" id="{CD76C3F6-BFCC-49CB-A788-1C1063C9DE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493808" y="7516717"/>
            <a:ext cx="575839" cy="61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6" descr="conductive fabric for gloves">
            <a:extLst>
              <a:ext uri="{FF2B5EF4-FFF2-40B4-BE49-F238E27FC236}">
                <a16:creationId xmlns:a16="http://schemas.microsoft.com/office/drawing/2014/main" id="{61B2169D-A02F-4FDA-839F-9DB581C8D8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424693" y="8578213"/>
            <a:ext cx="897016" cy="533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86E55852-55C6-4A73-8382-8B6E33C09535}"/>
              </a:ext>
            </a:extLst>
          </p:cNvPr>
          <p:cNvGrpSpPr/>
          <p:nvPr/>
        </p:nvGrpSpPr>
        <p:grpSpPr>
          <a:xfrm>
            <a:off x="3857999" y="6566198"/>
            <a:ext cx="619788" cy="712661"/>
            <a:chOff x="7298586" y="3241653"/>
            <a:chExt cx="1368152" cy="1655963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C38F52F-7404-45AC-99B1-62812D3987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298586" y="4089668"/>
              <a:ext cx="1368152" cy="807948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2D5C42D-9E9B-46A6-BDA8-38AA573726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298586" y="3241653"/>
              <a:ext cx="1368152" cy="863875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ABE0738-5530-48D3-8522-32267ABF12AB}"/>
              </a:ext>
            </a:extLst>
          </p:cNvPr>
          <p:cNvGrpSpPr/>
          <p:nvPr/>
        </p:nvGrpSpPr>
        <p:grpSpPr>
          <a:xfrm>
            <a:off x="3857999" y="7516318"/>
            <a:ext cx="619788" cy="712661"/>
            <a:chOff x="7298586" y="3241653"/>
            <a:chExt cx="1368152" cy="1655963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30B5837-751A-45E6-84AE-05A5F887A8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298586" y="4089668"/>
              <a:ext cx="1368152" cy="807948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296984D9-D7B3-42C2-9822-54F027A73B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298586" y="3241653"/>
              <a:ext cx="1368152" cy="863875"/>
            </a:xfrm>
            <a:prstGeom prst="rect">
              <a:avLst/>
            </a:prstGeom>
          </p:spPr>
        </p:pic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46EF7D01-C557-4250-8DB1-79151D4557DA}"/>
              </a:ext>
            </a:extLst>
          </p:cNvPr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4925" y="1318860"/>
            <a:ext cx="619788" cy="619788"/>
          </a:xfrm>
          <a:prstGeom prst="rect">
            <a:avLst/>
          </a:prstGeom>
        </p:spPr>
      </p:pic>
      <p:pic>
        <p:nvPicPr>
          <p:cNvPr id="1026" name="Picture 2" descr="Mens 3 Piece Wool Blend Herringbone Tweed Suit Blue Brown ...">
            <a:extLst>
              <a:ext uri="{FF2B5EF4-FFF2-40B4-BE49-F238E27FC236}">
                <a16:creationId xmlns:a16="http://schemas.microsoft.com/office/drawing/2014/main" id="{630147CC-6994-4608-B213-5987B7913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33493" y="1295952"/>
            <a:ext cx="671757" cy="63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ool Carpet | Best Wool Carpet Picture Collection Romance ...">
            <a:extLst>
              <a:ext uri="{FF2B5EF4-FFF2-40B4-BE49-F238E27FC236}">
                <a16:creationId xmlns:a16="http://schemas.microsoft.com/office/drawing/2014/main" id="{0C42F011-22CE-4BF3-A188-564C9F8182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64030" y="1282705"/>
            <a:ext cx="642510" cy="65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omen's Coats &amp; Jackets | Jackets &amp; Coats Australia ...">
            <a:extLst>
              <a:ext uri="{FF2B5EF4-FFF2-40B4-BE49-F238E27FC236}">
                <a16:creationId xmlns:a16="http://schemas.microsoft.com/office/drawing/2014/main" id="{0691B926-58ED-4CB3-BFD9-8B2116A07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65320" y="1278765"/>
            <a:ext cx="512762" cy="659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ropical Botanical Print Long Silk Scarf By Terrarium ...">
            <a:extLst>
              <a:ext uri="{FF2B5EF4-FFF2-40B4-BE49-F238E27FC236}">
                <a16:creationId xmlns:a16="http://schemas.microsoft.com/office/drawing/2014/main" id="{A5449E8F-45C1-4F17-B0C6-F143153D6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18703" y="2085412"/>
            <a:ext cx="671757" cy="67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hic Pajamas, Slip Dresses, Kimonos &amp; Shirt Dress: Chic ...">
            <a:extLst>
              <a:ext uri="{FF2B5EF4-FFF2-40B4-BE49-F238E27FC236}">
                <a16:creationId xmlns:a16="http://schemas.microsoft.com/office/drawing/2014/main" id="{C181C4C9-3FF0-4140-A6DE-4F4C0F950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59684" y="2076475"/>
            <a:ext cx="476286" cy="689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atin Prom Dress with Sweetheart Neckline | Style 99013 ...">
            <a:extLst>
              <a:ext uri="{FF2B5EF4-FFF2-40B4-BE49-F238E27FC236}">
                <a16:creationId xmlns:a16="http://schemas.microsoft.com/office/drawing/2014/main" id="{808EDE54-D17D-4C39-A032-CDF830EC67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15848" y="2052425"/>
            <a:ext cx="625462" cy="69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Aliexpress.com : Buy Gold Brown Paisley Luxury Silk Ties ...">
            <a:extLst>
              <a:ext uri="{FF2B5EF4-FFF2-40B4-BE49-F238E27FC236}">
                <a16:creationId xmlns:a16="http://schemas.microsoft.com/office/drawing/2014/main" id="{6B69BB0B-4B1B-4618-BEFF-14784E933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44827" y="2116360"/>
            <a:ext cx="633255" cy="63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New Standard Leather Sofa With Chaise - hivemodern.com">
            <a:extLst>
              <a:ext uri="{FF2B5EF4-FFF2-40B4-BE49-F238E27FC236}">
                <a16:creationId xmlns:a16="http://schemas.microsoft.com/office/drawing/2014/main" id="{EC9CFB6A-4F2B-402A-A299-DBA06C7A9B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09770" y="3039159"/>
            <a:ext cx="995480" cy="54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Leather Car Seat Cover for Honda City Accord Crider Vezel ...">
            <a:extLst>
              <a:ext uri="{FF2B5EF4-FFF2-40B4-BE49-F238E27FC236}">
                <a16:creationId xmlns:a16="http://schemas.microsoft.com/office/drawing/2014/main" id="{493F811D-2AB6-45BD-AAAC-7313051F1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55933" y="2963918"/>
            <a:ext cx="745291" cy="745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Leather Camera Bag Caramel">
            <a:extLst>
              <a:ext uri="{FF2B5EF4-FFF2-40B4-BE49-F238E27FC236}">
                <a16:creationId xmlns:a16="http://schemas.microsoft.com/office/drawing/2014/main" id="{A953A4B5-299E-4D4C-B26B-2044068FEA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436635" y="3029827"/>
            <a:ext cx="789699" cy="55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Wholesale Custom Plain Cotton T-Shirt Supplier &amp; Manufacturer">
            <a:extLst>
              <a:ext uri="{FF2B5EF4-FFF2-40B4-BE49-F238E27FC236}">
                <a16:creationId xmlns:a16="http://schemas.microsoft.com/office/drawing/2014/main" id="{534F152D-CFB7-44A8-9D78-D6182B797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2570" y="3898629"/>
            <a:ext cx="699243" cy="69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Women's Rhyon Boyfriend Fit Jean">
            <a:extLst>
              <a:ext uri="{FF2B5EF4-FFF2-40B4-BE49-F238E27FC236}">
                <a16:creationId xmlns:a16="http://schemas.microsoft.com/office/drawing/2014/main" id="{E2344734-EC58-4F7E-BF80-9B7DAA9037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122171" y="3897599"/>
            <a:ext cx="543471" cy="7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2018 free shipping solid color cotton bedding sets full ...">
            <a:extLst>
              <a:ext uri="{FF2B5EF4-FFF2-40B4-BE49-F238E27FC236}">
                <a16:creationId xmlns:a16="http://schemas.microsoft.com/office/drawing/2014/main" id="{7B21D4A8-5C49-4BBE-8391-0E6D50B1B3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95567" y="3897599"/>
            <a:ext cx="681218" cy="681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Cambridge Gingham 100% Cotton Bath Towel - Traditional ...">
            <a:extLst>
              <a:ext uri="{FF2B5EF4-FFF2-40B4-BE49-F238E27FC236}">
                <a16:creationId xmlns:a16="http://schemas.microsoft.com/office/drawing/2014/main" id="{8937AF0A-DDEA-4381-9D45-62C3401CA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36635" y="3912663"/>
            <a:ext cx="813821" cy="63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Stonewashed Linen Bedding (Queen) on Food52">
            <a:extLst>
              <a:ext uri="{FF2B5EF4-FFF2-40B4-BE49-F238E27FC236}">
                <a16:creationId xmlns:a16="http://schemas.microsoft.com/office/drawing/2014/main" id="{988A6FB8-220E-4371-8A80-8CD95F073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09701" y="4753871"/>
            <a:ext cx="762343" cy="76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Adelaide Linen Accent Chair from Homelegance | Coleman ...">
            <a:extLst>
              <a:ext uri="{FF2B5EF4-FFF2-40B4-BE49-F238E27FC236}">
                <a16:creationId xmlns:a16="http://schemas.microsoft.com/office/drawing/2014/main" id="{49981970-D826-477E-9337-D836C33E2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38109" y="4824584"/>
            <a:ext cx="598088" cy="63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Stripe Linen Dress | Jigsaw">
            <a:extLst>
              <a:ext uri="{FF2B5EF4-FFF2-40B4-BE49-F238E27FC236}">
                <a16:creationId xmlns:a16="http://schemas.microsoft.com/office/drawing/2014/main" id="{9B649289-51CF-4917-A610-DE2AD67D98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64118" y="4775132"/>
            <a:ext cx="368098" cy="74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 descr="White linen tunic shirt by Dhatu Design Studio | The ...">
            <a:extLst>
              <a:ext uri="{FF2B5EF4-FFF2-40B4-BE49-F238E27FC236}">
                <a16:creationId xmlns:a16="http://schemas.microsoft.com/office/drawing/2014/main" id="{7D89F8D3-1E6A-485E-86D5-255001F22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59983" y="4759474"/>
            <a:ext cx="561798" cy="70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Cold Water Dye Linen Trousers | Jigsaw">
            <a:extLst>
              <a:ext uri="{FF2B5EF4-FFF2-40B4-BE49-F238E27FC236}">
                <a16:creationId xmlns:a16="http://schemas.microsoft.com/office/drawing/2014/main" id="{11B07472-C25E-4184-8327-217203A2D0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849548" y="4757838"/>
            <a:ext cx="404236" cy="774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95%polyester 5%spandex Fabric Slim Fit Gym Clothing Men ...">
            <a:extLst>
              <a:ext uri="{FF2B5EF4-FFF2-40B4-BE49-F238E27FC236}">
                <a16:creationId xmlns:a16="http://schemas.microsoft.com/office/drawing/2014/main" id="{89B7AD01-1BFF-4F05-88FD-416A81E4E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4086" y="5670703"/>
            <a:ext cx="685561" cy="76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4" name="Picture 50" descr="Homefab India Blue Polyester Window Curtain Set Of 2 - Buy ...">
            <a:extLst>
              <a:ext uri="{FF2B5EF4-FFF2-40B4-BE49-F238E27FC236}">
                <a16:creationId xmlns:a16="http://schemas.microsoft.com/office/drawing/2014/main" id="{4BBD7C76-3C91-4147-9C47-144FA9529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91813" y="5709569"/>
            <a:ext cx="619788" cy="7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52" descr="Cotton Candy Party | Black Twine">
            <a:extLst>
              <a:ext uri="{FF2B5EF4-FFF2-40B4-BE49-F238E27FC236}">
                <a16:creationId xmlns:a16="http://schemas.microsoft.com/office/drawing/2014/main" id="{CC121606-F4F3-42F2-9896-A7E3EE4791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55933" y="5756850"/>
            <a:ext cx="524382" cy="667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0" name="Picture 56" descr="120 inch round polyester tablecloth, Table Cover Linens">
            <a:extLst>
              <a:ext uri="{FF2B5EF4-FFF2-40B4-BE49-F238E27FC236}">
                <a16:creationId xmlns:a16="http://schemas.microsoft.com/office/drawing/2014/main" id="{A462F031-FF38-491F-8D5E-F975CD14A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05715" y="5811884"/>
            <a:ext cx="566926" cy="50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2" name="Picture 58" descr="Eco Friendly Spandex Leggings - Charcoal Gray – Stigma">
            <a:extLst>
              <a:ext uri="{FF2B5EF4-FFF2-40B4-BE49-F238E27FC236}">
                <a16:creationId xmlns:a16="http://schemas.microsoft.com/office/drawing/2014/main" id="{7159DC1E-F860-4E1E-B39A-C501637ADA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473808" y="6539776"/>
            <a:ext cx="523073" cy="79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4" name="Picture 60" descr="KOSMO MASA 2017 Women Polyester Spandex Leggings Jeans ...">
            <a:extLst>
              <a:ext uri="{FF2B5EF4-FFF2-40B4-BE49-F238E27FC236}">
                <a16:creationId xmlns:a16="http://schemas.microsoft.com/office/drawing/2014/main" id="{A8ADC8D0-15FA-49DD-9D0F-1D5A8BF9E7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120230" y="6569891"/>
            <a:ext cx="615740" cy="72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6" name="Picture 62" descr="$20.00 Men's O Series Boxerjock® 6&quot; Bottoms by Under ...">
            <a:extLst>
              <a:ext uri="{FF2B5EF4-FFF2-40B4-BE49-F238E27FC236}">
                <a16:creationId xmlns:a16="http://schemas.microsoft.com/office/drawing/2014/main" id="{08B0DA0B-3413-4409-80DB-EE59F35204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15848" y="6583108"/>
            <a:ext cx="760147" cy="7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8" name="Picture 64" descr="RBX Women's Poly/Spandex Sports Bra with Demi Cups - Bob's ...">
            <a:extLst>
              <a:ext uri="{FF2B5EF4-FFF2-40B4-BE49-F238E27FC236}">
                <a16:creationId xmlns:a16="http://schemas.microsoft.com/office/drawing/2014/main" id="{B38F3272-53C7-488F-B905-8CF749D7CA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606540" y="6603223"/>
            <a:ext cx="667418" cy="620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0" name="Picture 66" descr="Consumer Products Made with Kevlar® | Kevlar® Fiber ...">
            <a:extLst>
              <a:ext uri="{FF2B5EF4-FFF2-40B4-BE49-F238E27FC236}">
                <a16:creationId xmlns:a16="http://schemas.microsoft.com/office/drawing/2014/main" id="{BCB0E51C-420D-4B47-A754-5A7D477462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29626" y="7454396"/>
            <a:ext cx="700257" cy="404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2" name="Picture 68" descr="Industrial Cut Resistant Kevlar Glove | Industrial Gloves ...">
            <a:extLst>
              <a:ext uri="{FF2B5EF4-FFF2-40B4-BE49-F238E27FC236}">
                <a16:creationId xmlns:a16="http://schemas.microsoft.com/office/drawing/2014/main" id="{28314893-95A0-481D-A280-7DD0E43B5F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28578" y="7534297"/>
            <a:ext cx="455055" cy="684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4" name="Picture 70" descr="Kevlar Armor Racing Jacket – Hasbro Leather | Top Quality ...">
            <a:extLst>
              <a:ext uri="{FF2B5EF4-FFF2-40B4-BE49-F238E27FC236}">
                <a16:creationId xmlns:a16="http://schemas.microsoft.com/office/drawing/2014/main" id="{83C20537-F3BF-42E0-A528-F38693B1C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90120" y="7513723"/>
            <a:ext cx="700257" cy="70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6" name="Picture 72" descr="Plush Game Controller with Flora &amp; Conductive Fabric - YouTube">
            <a:extLst>
              <a:ext uri="{FF2B5EF4-FFF2-40B4-BE49-F238E27FC236}">
                <a16:creationId xmlns:a16="http://schemas.microsoft.com/office/drawing/2014/main" id="{A1F056DD-FE59-4BEF-852D-565871D10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6260" y="8536312"/>
            <a:ext cx="1011816" cy="56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8" name="Picture 74" descr="Fabric circuit invention makes wearable tech washable | Dazed">
            <a:extLst>
              <a:ext uri="{FF2B5EF4-FFF2-40B4-BE49-F238E27FC236}">
                <a16:creationId xmlns:a16="http://schemas.microsoft.com/office/drawing/2014/main" id="{6416DFDA-0CBE-4711-8887-B957C68CB7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606540" y="8459471"/>
            <a:ext cx="619789" cy="71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99A7AF4-AD87-4EA6-B25E-22167A366027}"/>
              </a:ext>
            </a:extLst>
          </p:cNvPr>
          <p:cNvPicPr>
            <a:picLocks noChangeAspect="1"/>
          </p:cNvPicPr>
          <p:nvPr/>
        </p:nvPicPr>
        <p:blipFill>
          <a:blip r:embed="rId4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5732" y="3031235"/>
            <a:ext cx="612921" cy="612921"/>
          </a:xfrm>
          <a:prstGeom prst="rect">
            <a:avLst/>
          </a:prstGeom>
        </p:spPr>
      </p:pic>
      <p:pic>
        <p:nvPicPr>
          <p:cNvPr id="1078" name="Picture 54" descr="Ask Alexandra: Luxury Clothes Made from Polyester ...">
            <a:extLst>
              <a:ext uri="{FF2B5EF4-FFF2-40B4-BE49-F238E27FC236}">
                <a16:creationId xmlns:a16="http://schemas.microsoft.com/office/drawing/2014/main" id="{71F6D795-B171-4FD2-AC6A-6E2C50CB46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464"/>
          <a:stretch/>
        </p:blipFill>
        <p:spPr bwMode="auto">
          <a:xfrm>
            <a:off x="9285285" y="5675337"/>
            <a:ext cx="523073" cy="758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WHAT IS SUPER 100'S WOOL SUITS - YouTube">
            <a:extLst>
              <a:ext uri="{FF2B5EF4-FFF2-40B4-BE49-F238E27FC236}">
                <a16:creationId xmlns:a16="http://schemas.microsoft.com/office/drawing/2014/main" id="{FE004151-5096-457A-A888-035C64DF9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6876" y="1249461"/>
            <a:ext cx="851962" cy="65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right Purple Silk Crepe Back Satin">
            <a:extLst>
              <a:ext uri="{FF2B5EF4-FFF2-40B4-BE49-F238E27FC236}">
                <a16:creationId xmlns:a16="http://schemas.microsoft.com/office/drawing/2014/main" id="{A5FA0CC8-2DBB-4FBC-BE8B-33E515B3A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8061" y="2164921"/>
            <a:ext cx="619788" cy="61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ilk Cocoons | MudHollow">
            <a:extLst>
              <a:ext uri="{FF2B5EF4-FFF2-40B4-BE49-F238E27FC236}">
                <a16:creationId xmlns:a16="http://schemas.microsoft.com/office/drawing/2014/main" id="{561688C2-859F-46B5-8ECE-8379EE216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2546" y="2104675"/>
            <a:ext cx="906712" cy="68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Material Girls Idaho: Wool Dyeing Tutorial">
            <a:extLst>
              <a:ext uri="{FF2B5EF4-FFF2-40B4-BE49-F238E27FC236}">
                <a16:creationId xmlns:a16="http://schemas.microsoft.com/office/drawing/2014/main" id="{95E8F067-6174-4A51-879B-092E9D23E4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25583" y="1251887"/>
            <a:ext cx="604744" cy="65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talian Lambskin leather skin hide skins hides TAN BROWN ...">
            <a:extLst>
              <a:ext uri="{FF2B5EF4-FFF2-40B4-BE49-F238E27FC236}">
                <a16:creationId xmlns:a16="http://schemas.microsoft.com/office/drawing/2014/main" id="{ECB3D3A3-3A76-42C7-93A4-86126F916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1951005" y="3047875"/>
            <a:ext cx="745292" cy="57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50*138cm Polishing litchi PU Leather Fabric Furniture ...">
            <a:extLst>
              <a:ext uri="{FF2B5EF4-FFF2-40B4-BE49-F238E27FC236}">
                <a16:creationId xmlns:a16="http://schemas.microsoft.com/office/drawing/2014/main" id="{A9621399-1CBB-4EB4-923C-17A38023C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767" y="2961623"/>
            <a:ext cx="745291" cy="745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lant fibre to spin | Wild Fibres natural fibres">
            <a:extLst>
              <a:ext uri="{FF2B5EF4-FFF2-40B4-BE49-F238E27FC236}">
                <a16:creationId xmlns:a16="http://schemas.microsoft.com/office/drawing/2014/main" id="{33EA0DB3-EE6E-402B-AE80-8A1E579B49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7062" y="3911895"/>
            <a:ext cx="837680" cy="59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otton Jersey Fabric Product Guide | OFS Maker's Mill">
            <a:extLst>
              <a:ext uri="{FF2B5EF4-FFF2-40B4-BE49-F238E27FC236}">
                <a16:creationId xmlns:a16="http://schemas.microsoft.com/office/drawing/2014/main" id="{77DD7080-CC12-4B73-937E-E1A5D02A1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88888" y="3867784"/>
            <a:ext cx="678133" cy="67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Linen Fiesta | Vrijesh Natural Fibre &amp; Fabrics">
            <a:extLst>
              <a:ext uri="{FF2B5EF4-FFF2-40B4-BE49-F238E27FC236}">
                <a16:creationId xmlns:a16="http://schemas.microsoft.com/office/drawing/2014/main" id="{E1FFBE09-0A64-4761-A940-76B72A144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4963" y="4690754"/>
            <a:ext cx="1444928" cy="825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Synthetic clothing: A real health risk | Shout Out UK">
            <a:extLst>
              <a:ext uri="{FF2B5EF4-FFF2-40B4-BE49-F238E27FC236}">
                <a16:creationId xmlns:a16="http://schemas.microsoft.com/office/drawing/2014/main" id="{7D7AF879-B3A5-46E7-B1F5-67DB4D953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768112" y="5763851"/>
            <a:ext cx="784610" cy="52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Pet Bottles Recycled Polyester Staple Fiber/polyester ...">
            <a:extLst>
              <a:ext uri="{FF2B5EF4-FFF2-40B4-BE49-F238E27FC236}">
                <a16:creationId xmlns:a16="http://schemas.microsoft.com/office/drawing/2014/main" id="{61E3E636-1F65-4B26-A7F7-FBDFAD27D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396" y="5634395"/>
            <a:ext cx="789612" cy="78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Spandex fibers, elastane, dtex 480 – 420 den, cone 1200g ...">
            <a:extLst>
              <a:ext uri="{FF2B5EF4-FFF2-40B4-BE49-F238E27FC236}">
                <a16:creationId xmlns:a16="http://schemas.microsoft.com/office/drawing/2014/main" id="{C495A14A-CEBF-45B0-92E7-9E83B945E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29" y="6566198"/>
            <a:ext cx="787738" cy="72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1 yard Shiny Milliskin 4 Way Stretch Lycra Polyester ...">
            <a:extLst>
              <a:ext uri="{FF2B5EF4-FFF2-40B4-BE49-F238E27FC236}">
                <a16:creationId xmlns:a16="http://schemas.microsoft.com/office/drawing/2014/main" id="{FF23E0D0-5B12-47EF-B2FD-428CEDA96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6372" y="6603223"/>
            <a:ext cx="634372" cy="63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Carbon Kevlar Hybrid Fabric - Buy Bulletproof Kevlar ...">
            <a:extLst>
              <a:ext uri="{FF2B5EF4-FFF2-40B4-BE49-F238E27FC236}">
                <a16:creationId xmlns:a16="http://schemas.microsoft.com/office/drawing/2014/main" id="{E93B9D0C-3F45-41AD-9C17-0BB44A4E1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8017" y="7523608"/>
            <a:ext cx="1058820" cy="70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$2.99 - Adhesive Conductive Fabric Swatch - Tinkersphere">
            <a:extLst>
              <a:ext uri="{FF2B5EF4-FFF2-40B4-BE49-F238E27FC236}">
                <a16:creationId xmlns:a16="http://schemas.microsoft.com/office/drawing/2014/main" id="{88D07297-3A65-41D2-B395-F86A6F6869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88334" y="8492769"/>
            <a:ext cx="1139832" cy="721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8E6611E-1196-4C61-8AD1-B355133F0287}"/>
              </a:ext>
            </a:extLst>
          </p:cNvPr>
          <p:cNvSpPr/>
          <p:nvPr/>
        </p:nvSpPr>
        <p:spPr>
          <a:xfrm>
            <a:off x="250698" y="1161535"/>
            <a:ext cx="12294948" cy="4387068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65F9B3D5-5A89-4A17-9415-AC344A562851}"/>
              </a:ext>
            </a:extLst>
          </p:cNvPr>
          <p:cNvSpPr/>
          <p:nvPr/>
        </p:nvSpPr>
        <p:spPr>
          <a:xfrm>
            <a:off x="250698" y="5546295"/>
            <a:ext cx="12294948" cy="1821278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E62B3FC-D4FE-4319-93F3-C22A6016726B}"/>
              </a:ext>
            </a:extLst>
          </p:cNvPr>
          <p:cNvSpPr/>
          <p:nvPr/>
        </p:nvSpPr>
        <p:spPr>
          <a:xfrm>
            <a:off x="250698" y="7366119"/>
            <a:ext cx="12294948" cy="1937478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3456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2" ma:contentTypeDescription="Create a new document." ma:contentTypeScope="" ma:versionID="8f961a3d2237014175a8f2fa8ab12ffc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a6130e9275291939adefd2dad8b7ff54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25F4584-3129-4737-B2A7-A5E3FD0E8322}"/>
</file>

<file path=customXml/itemProps2.xml><?xml version="1.0" encoding="utf-8"?>
<ds:datastoreItem xmlns:ds="http://schemas.openxmlformats.org/officeDocument/2006/customXml" ds:itemID="{4E6D8B21-2B0A-4A2F-A361-41F61A20CA62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d86aa2f2-1a57-4bd0-94a5-e672339b5fd3"/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5A61C74-A41D-4BCB-9B11-B2FAD45BB40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3366</TotalTime>
  <Words>269</Words>
  <Application>Microsoft Office PowerPoint</Application>
  <PresentationFormat>A3 Paper (297x420 mm)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Rikki</dc:creator>
  <cp:lastModifiedBy>Rikki Seddon</cp:lastModifiedBy>
  <cp:revision>41</cp:revision>
  <cp:lastPrinted>2019-10-03T08:42:59Z</cp:lastPrinted>
  <dcterms:created xsi:type="dcterms:W3CDTF">2019-09-08T17:30:51Z</dcterms:created>
  <dcterms:modified xsi:type="dcterms:W3CDTF">2021-01-16T08:35:27Z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