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7" r:id="rId5"/>
    <p:sldId id="256" r:id="rId6"/>
    <p:sldId id="259" r:id="rId7"/>
    <p:sldId id="261" r:id="rId8"/>
    <p:sldId id="262" r:id="rId9"/>
    <p:sldId id="264" r:id="rId10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79225" autoAdjust="0"/>
  </p:normalViewPr>
  <p:slideViewPr>
    <p:cSldViewPr snapToGrid="0">
      <p:cViewPr varScale="1">
        <p:scale>
          <a:sx n="66" d="100"/>
          <a:sy n="66" d="100"/>
        </p:scale>
        <p:origin x="3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690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205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435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056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364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289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292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864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51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419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ECFAE-E7FD-4B95-88F0-E40333219944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F2FD2-3345-4BCA-BFC0-22F08A320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469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48670"/>
              </p:ext>
            </p:extLst>
          </p:nvPr>
        </p:nvGraphicFramePr>
        <p:xfrm>
          <a:off x="253251" y="123585"/>
          <a:ext cx="6280283" cy="8849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8816">
                  <a:extLst>
                    <a:ext uri="{9D8B030D-6E8A-4147-A177-3AD203B41FA5}">
                      <a16:colId xmlns:a16="http://schemas.microsoft.com/office/drawing/2014/main" val="912384060"/>
                    </a:ext>
                  </a:extLst>
                </a:gridCol>
                <a:gridCol w="2498039">
                  <a:extLst>
                    <a:ext uri="{9D8B030D-6E8A-4147-A177-3AD203B41FA5}">
                      <a16:colId xmlns:a16="http://schemas.microsoft.com/office/drawing/2014/main" val="4199384175"/>
                    </a:ext>
                  </a:extLst>
                </a:gridCol>
                <a:gridCol w="2093428">
                  <a:extLst>
                    <a:ext uri="{9D8B030D-6E8A-4147-A177-3AD203B41FA5}">
                      <a16:colId xmlns:a16="http://schemas.microsoft.com/office/drawing/2014/main" val="3531890999"/>
                    </a:ext>
                  </a:extLst>
                </a:gridCol>
              </a:tblGrid>
              <a:tr h="728608"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BIOLOGY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 PAPER 1 REQUIRED PRACTICALS</a:t>
                      </a:r>
                      <a:endParaRPr 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258484"/>
                  </a:ext>
                </a:extLst>
              </a:tr>
              <a:tr h="59196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Required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Image reminder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QR code to video of the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9337257"/>
                  </a:ext>
                </a:extLst>
              </a:tr>
              <a:tr h="128767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Using a Microscope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3524009"/>
                  </a:ext>
                </a:extLst>
              </a:tr>
              <a:tr h="122638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Osmosis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0664050"/>
                  </a:ext>
                </a:extLst>
              </a:tr>
              <a:tr h="122638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Food tests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1300437"/>
                  </a:ext>
                </a:extLst>
              </a:tr>
              <a:tr h="122638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Enzymes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6504705"/>
                  </a:ext>
                </a:extLst>
              </a:tr>
              <a:tr h="1226389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Photosynthesis</a:t>
                      </a:r>
                      <a:endParaRPr 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3782307"/>
                  </a:ext>
                </a:extLst>
              </a:tr>
              <a:tr h="122638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Microbiology (triple only)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36796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4010" y="1616595"/>
            <a:ext cx="1104019" cy="11821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2128754" y="2864913"/>
            <a:ext cx="2074536" cy="11669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752" y="4164126"/>
            <a:ext cx="2074537" cy="107568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50342" y="5372097"/>
            <a:ext cx="1431355" cy="10965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8545" y="6600918"/>
            <a:ext cx="1614948" cy="11198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58545" y="7764112"/>
            <a:ext cx="1598478" cy="116537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593" y="6557548"/>
            <a:ext cx="1163194" cy="11631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207" y="5305437"/>
            <a:ext cx="1185451" cy="118545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593" y="4088527"/>
            <a:ext cx="1183580" cy="118358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859" y="1600957"/>
            <a:ext cx="1197023" cy="119702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859" y="2886398"/>
            <a:ext cx="1166928" cy="11669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715" y="7787401"/>
            <a:ext cx="1123407" cy="112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257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058865"/>
              </p:ext>
            </p:extLst>
          </p:nvPr>
        </p:nvGraphicFramePr>
        <p:xfrm>
          <a:off x="253251" y="123585"/>
          <a:ext cx="6413019" cy="88876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4510">
                  <a:extLst>
                    <a:ext uri="{9D8B030D-6E8A-4147-A177-3AD203B41FA5}">
                      <a16:colId xmlns:a16="http://schemas.microsoft.com/office/drawing/2014/main" val="912384060"/>
                    </a:ext>
                  </a:extLst>
                </a:gridCol>
                <a:gridCol w="2550836">
                  <a:extLst>
                    <a:ext uri="{9D8B030D-6E8A-4147-A177-3AD203B41FA5}">
                      <a16:colId xmlns:a16="http://schemas.microsoft.com/office/drawing/2014/main" val="4199384175"/>
                    </a:ext>
                  </a:extLst>
                </a:gridCol>
                <a:gridCol w="2137673">
                  <a:extLst>
                    <a:ext uri="{9D8B030D-6E8A-4147-A177-3AD203B41FA5}">
                      <a16:colId xmlns:a16="http://schemas.microsoft.com/office/drawing/2014/main" val="3531890999"/>
                    </a:ext>
                  </a:extLst>
                </a:gridCol>
              </a:tblGrid>
              <a:tr h="608072"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BIOLOGY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 PAPER 2 REQUIRED PRACTICALS</a:t>
                      </a:r>
                      <a:endParaRPr 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258484"/>
                  </a:ext>
                </a:extLst>
              </a:tr>
              <a:tr h="88171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Required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Image reminder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QR code to video of the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9337257"/>
                  </a:ext>
                </a:extLst>
              </a:tr>
              <a:tr h="191793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Field investigations</a:t>
                      </a:r>
                    </a:p>
                    <a:p>
                      <a:pPr algn="ctr"/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3524009"/>
                  </a:ext>
                </a:extLst>
              </a:tr>
              <a:tr h="182665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Reaction times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0664050"/>
                  </a:ext>
                </a:extLst>
              </a:tr>
              <a:tr h="182665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Plant</a:t>
                      </a:r>
                      <a:r>
                        <a:rPr lang="en-GB" sz="2000" b="1" baseline="0" dirty="0">
                          <a:solidFill>
                            <a:schemeClr val="tx1"/>
                          </a:solidFill>
                        </a:rPr>
                        <a:t> responses</a:t>
                      </a:r>
                    </a:p>
                    <a:p>
                      <a:pPr algn="ctr"/>
                      <a:r>
                        <a:rPr lang="en-GB" sz="2000" b="1" baseline="0" dirty="0">
                          <a:solidFill>
                            <a:schemeClr val="tx1"/>
                          </a:solidFill>
                        </a:rPr>
                        <a:t>(triple only)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300437"/>
                  </a:ext>
                </a:extLst>
              </a:tr>
              <a:tr h="182665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Decay</a:t>
                      </a: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(triple only)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50470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888" y="2092268"/>
            <a:ext cx="1429504" cy="14295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457" y="1796446"/>
            <a:ext cx="2051553" cy="15467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8467" y="3626731"/>
            <a:ext cx="1021532" cy="16211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790" y="3914500"/>
            <a:ext cx="1394919" cy="13949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6435" y="5653197"/>
            <a:ext cx="2245595" cy="116973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770" y="5653197"/>
            <a:ext cx="1358939" cy="135893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16582" y="7286050"/>
            <a:ext cx="1495510" cy="16096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770" y="7411429"/>
            <a:ext cx="1358939" cy="135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588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132846"/>
              </p:ext>
            </p:extLst>
          </p:nvPr>
        </p:nvGraphicFramePr>
        <p:xfrm>
          <a:off x="253251" y="123586"/>
          <a:ext cx="6413019" cy="89221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4510">
                  <a:extLst>
                    <a:ext uri="{9D8B030D-6E8A-4147-A177-3AD203B41FA5}">
                      <a16:colId xmlns:a16="http://schemas.microsoft.com/office/drawing/2014/main" val="912384060"/>
                    </a:ext>
                  </a:extLst>
                </a:gridCol>
                <a:gridCol w="2550836">
                  <a:extLst>
                    <a:ext uri="{9D8B030D-6E8A-4147-A177-3AD203B41FA5}">
                      <a16:colId xmlns:a16="http://schemas.microsoft.com/office/drawing/2014/main" val="4199384175"/>
                    </a:ext>
                  </a:extLst>
                </a:gridCol>
                <a:gridCol w="2137673">
                  <a:extLst>
                    <a:ext uri="{9D8B030D-6E8A-4147-A177-3AD203B41FA5}">
                      <a16:colId xmlns:a16="http://schemas.microsoft.com/office/drawing/2014/main" val="3531890999"/>
                    </a:ext>
                  </a:extLst>
                </a:gridCol>
              </a:tblGrid>
              <a:tr h="910380"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CHEMISTRY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 PAPER 1 REQUIRED PRACTICALS</a:t>
                      </a:r>
                      <a:endParaRPr 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258484"/>
                  </a:ext>
                </a:extLst>
              </a:tr>
              <a:tr h="84951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Required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Image reminder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QR code to video of the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9337257"/>
                  </a:ext>
                </a:extLst>
              </a:tr>
              <a:tr h="184790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Making Salts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3524009"/>
                  </a:ext>
                </a:extLst>
              </a:tr>
              <a:tr h="175995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Electrolysis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0664050"/>
                  </a:ext>
                </a:extLst>
              </a:tr>
              <a:tr h="175995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Temperature changes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1300437"/>
                  </a:ext>
                </a:extLst>
              </a:tr>
              <a:tr h="175995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Neutralisation (triple only)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504705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3015" y="2197511"/>
            <a:ext cx="2517363" cy="12586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413" y="3816344"/>
            <a:ext cx="1529452" cy="16230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2169" y="5601555"/>
            <a:ext cx="1508696" cy="155966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1412" y="7323346"/>
            <a:ext cx="1529453" cy="16333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545" y="5643051"/>
            <a:ext cx="1519154" cy="151915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842" y="2197511"/>
            <a:ext cx="1463941" cy="146394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629" y="3865069"/>
            <a:ext cx="1574365" cy="157436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629" y="7365822"/>
            <a:ext cx="1548737" cy="154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704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125480"/>
              </p:ext>
            </p:extLst>
          </p:nvPr>
        </p:nvGraphicFramePr>
        <p:xfrm>
          <a:off x="253251" y="123585"/>
          <a:ext cx="6413019" cy="88957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4510">
                  <a:extLst>
                    <a:ext uri="{9D8B030D-6E8A-4147-A177-3AD203B41FA5}">
                      <a16:colId xmlns:a16="http://schemas.microsoft.com/office/drawing/2014/main" val="912384060"/>
                    </a:ext>
                  </a:extLst>
                </a:gridCol>
                <a:gridCol w="2550836">
                  <a:extLst>
                    <a:ext uri="{9D8B030D-6E8A-4147-A177-3AD203B41FA5}">
                      <a16:colId xmlns:a16="http://schemas.microsoft.com/office/drawing/2014/main" val="4199384175"/>
                    </a:ext>
                  </a:extLst>
                </a:gridCol>
                <a:gridCol w="2137673">
                  <a:extLst>
                    <a:ext uri="{9D8B030D-6E8A-4147-A177-3AD203B41FA5}">
                      <a16:colId xmlns:a16="http://schemas.microsoft.com/office/drawing/2014/main" val="3531890999"/>
                    </a:ext>
                  </a:extLst>
                </a:gridCol>
              </a:tblGrid>
              <a:tr h="907359"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CHEMISTRY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 PAPER 2 REQUIRED PRACTICALS</a:t>
                      </a:r>
                      <a:endParaRPr 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258484"/>
                  </a:ext>
                </a:extLst>
              </a:tr>
              <a:tr h="84669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Required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Image reminder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QR code to video of the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9337257"/>
                  </a:ext>
                </a:extLst>
              </a:tr>
              <a:tr h="184177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Rates of Reaction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3524009"/>
                  </a:ext>
                </a:extLst>
              </a:tr>
              <a:tr h="175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solidFill>
                            <a:schemeClr val="tx1"/>
                          </a:solidFill>
                        </a:rPr>
                        <a:t>Chromato-graphy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0664050"/>
                  </a:ext>
                </a:extLst>
              </a:tr>
              <a:tr h="175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Water</a:t>
                      </a:r>
                      <a:r>
                        <a:rPr lang="en-GB" sz="2000" b="1" baseline="0" dirty="0">
                          <a:solidFill>
                            <a:schemeClr val="tx1"/>
                          </a:solidFill>
                        </a:rPr>
                        <a:t> Purification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1300437"/>
                  </a:ext>
                </a:extLst>
              </a:tr>
              <a:tr h="175411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Testing for ions</a:t>
                      </a: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(triple only)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504705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022" y="1932038"/>
            <a:ext cx="899651" cy="8996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789" y="2662083"/>
            <a:ext cx="1048365" cy="10483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442" y="3837089"/>
            <a:ext cx="1468694" cy="14686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3902" y="2140072"/>
            <a:ext cx="2431003" cy="13832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3902" y="3781100"/>
            <a:ext cx="2235293" cy="15806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36111" y="5731544"/>
            <a:ext cx="2371197" cy="14869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58018" y="7417262"/>
            <a:ext cx="2402770" cy="14763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442" y="5568934"/>
            <a:ext cx="1593601" cy="159360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442" y="7357003"/>
            <a:ext cx="1596891" cy="159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2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718848"/>
              </p:ext>
            </p:extLst>
          </p:nvPr>
        </p:nvGraphicFramePr>
        <p:xfrm>
          <a:off x="253251" y="123586"/>
          <a:ext cx="6413019" cy="8887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4510">
                  <a:extLst>
                    <a:ext uri="{9D8B030D-6E8A-4147-A177-3AD203B41FA5}">
                      <a16:colId xmlns:a16="http://schemas.microsoft.com/office/drawing/2014/main" val="912384060"/>
                    </a:ext>
                  </a:extLst>
                </a:gridCol>
                <a:gridCol w="2550836">
                  <a:extLst>
                    <a:ext uri="{9D8B030D-6E8A-4147-A177-3AD203B41FA5}">
                      <a16:colId xmlns:a16="http://schemas.microsoft.com/office/drawing/2014/main" val="4199384175"/>
                    </a:ext>
                  </a:extLst>
                </a:gridCol>
                <a:gridCol w="2137673">
                  <a:extLst>
                    <a:ext uri="{9D8B030D-6E8A-4147-A177-3AD203B41FA5}">
                      <a16:colId xmlns:a16="http://schemas.microsoft.com/office/drawing/2014/main" val="3531890999"/>
                    </a:ext>
                  </a:extLst>
                </a:gridCol>
              </a:tblGrid>
              <a:tr h="910380"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PHYSICS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 PAPER 1 REQUIRED PRACTICALS</a:t>
                      </a:r>
                      <a:endParaRPr 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258484"/>
                  </a:ext>
                </a:extLst>
              </a:tr>
              <a:tr h="84951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Required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Image reminder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QR code to video of the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9337257"/>
                  </a:ext>
                </a:extLst>
              </a:tr>
              <a:tr h="184790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Specific heat Capacity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3524009"/>
                  </a:ext>
                </a:extLst>
              </a:tr>
              <a:tr h="175995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Resistance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0664050"/>
                  </a:ext>
                </a:extLst>
              </a:tr>
              <a:tr h="175995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IV characteristics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1300437"/>
                  </a:ext>
                </a:extLst>
              </a:tr>
              <a:tr h="175995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Density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6504705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625" y="2043989"/>
            <a:ext cx="1914525" cy="15469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8362" y="3809999"/>
            <a:ext cx="2305050" cy="162670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3625" y="5655774"/>
            <a:ext cx="1881188" cy="1409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9356" y="7283924"/>
            <a:ext cx="1609725" cy="16097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051" y="1934452"/>
            <a:ext cx="1656473" cy="16564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051" y="3834238"/>
            <a:ext cx="1602462" cy="16024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053" y="5589824"/>
            <a:ext cx="1625133" cy="16251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846" y="7300670"/>
            <a:ext cx="1624882" cy="162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0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56769"/>
              </p:ext>
            </p:extLst>
          </p:nvPr>
        </p:nvGraphicFramePr>
        <p:xfrm>
          <a:off x="253251" y="123585"/>
          <a:ext cx="6452349" cy="8833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086">
                  <a:extLst>
                    <a:ext uri="{9D8B030D-6E8A-4147-A177-3AD203B41FA5}">
                      <a16:colId xmlns:a16="http://schemas.microsoft.com/office/drawing/2014/main" val="912384060"/>
                    </a:ext>
                  </a:extLst>
                </a:gridCol>
                <a:gridCol w="2566480">
                  <a:extLst>
                    <a:ext uri="{9D8B030D-6E8A-4147-A177-3AD203B41FA5}">
                      <a16:colId xmlns:a16="http://schemas.microsoft.com/office/drawing/2014/main" val="4199384175"/>
                    </a:ext>
                  </a:extLst>
                </a:gridCol>
                <a:gridCol w="2150783">
                  <a:extLst>
                    <a:ext uri="{9D8B030D-6E8A-4147-A177-3AD203B41FA5}">
                      <a16:colId xmlns:a16="http://schemas.microsoft.com/office/drawing/2014/main" val="3531890999"/>
                    </a:ext>
                  </a:extLst>
                </a:gridCol>
              </a:tblGrid>
              <a:tr h="640530"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PHYSICS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 PAPER 2 REQUIRED PRACTICALS</a:t>
                      </a:r>
                      <a:endParaRPr 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258484"/>
                  </a:ext>
                </a:extLst>
              </a:tr>
              <a:tr h="60258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Required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Image reminder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QR code to video of the practical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9337257"/>
                  </a:ext>
                </a:extLst>
              </a:tr>
              <a:tr h="130015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Force and Extension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3524009"/>
                  </a:ext>
                </a:extLst>
              </a:tr>
              <a:tr h="123827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Acceleration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3100202"/>
                  </a:ext>
                </a:extLst>
              </a:tr>
              <a:tr h="123827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Waves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0664050"/>
                  </a:ext>
                </a:extLst>
              </a:tr>
              <a:tr h="123827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Radiation Emission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136771"/>
                  </a:ext>
                </a:extLst>
              </a:tr>
              <a:tr h="123827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Thermal insulation (triple only)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300437"/>
                  </a:ext>
                </a:extLst>
              </a:tr>
              <a:tr h="123827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Light</a:t>
                      </a: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(triple only)</a:t>
                      </a:r>
                      <a:endParaRPr 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504705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218" y="2899754"/>
            <a:ext cx="1066682" cy="10666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218" y="5282756"/>
            <a:ext cx="1066682" cy="10666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218" y="7798047"/>
            <a:ext cx="1085731" cy="108573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218" y="6595916"/>
            <a:ext cx="1047631" cy="10476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218" y="4120936"/>
            <a:ext cx="992592" cy="99259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169" y="1567545"/>
            <a:ext cx="1085731" cy="10857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8981" y="1482853"/>
            <a:ext cx="1995488" cy="125511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31971" y="3000690"/>
            <a:ext cx="2389507" cy="8648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10039" y="4037761"/>
            <a:ext cx="1233369" cy="115894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10039" y="5282756"/>
            <a:ext cx="1061919" cy="11353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31971" y="6593218"/>
            <a:ext cx="2345532" cy="9669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6200000">
            <a:off x="2786607" y="7159958"/>
            <a:ext cx="985837" cy="229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090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C9F7509068DD45BDB7C132F1B89EE9" ma:contentTypeVersion="17" ma:contentTypeDescription="Create a new document." ma:contentTypeScope="" ma:versionID="b7671b4b4d4bb7ca5d478f2210bc3316">
  <xsd:schema xmlns:xsd="http://www.w3.org/2001/XMLSchema" xmlns:xs="http://www.w3.org/2001/XMLSchema" xmlns:p="http://schemas.microsoft.com/office/2006/metadata/properties" xmlns:ns2="f9e0391a-6397-4163-a552-a3a7699efb15" xmlns:ns3="2bb40537-fdeb-4ffd-bfa0-0591cca231dd" targetNamespace="http://schemas.microsoft.com/office/2006/metadata/properties" ma:root="true" ma:fieldsID="70da6d92300634537a7f325cdae7ebe7" ns2:_="" ns3:_="">
    <xsd:import namespace="f9e0391a-6397-4163-a552-a3a7699efb15"/>
    <xsd:import namespace="2bb40537-fdeb-4ffd-bfa0-0591cca231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e0391a-6397-4163-a552-a3a7699efb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2c77a08-813b-4513-ade2-964f7cfd357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40537-fdeb-4ffd-bfa0-0591cca231d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5f792b1e-438b-43e4-85fa-3c91be1705e8}" ma:internalName="TaxCatchAll" ma:showField="CatchAllData" ma:web="2bb40537-fdeb-4ffd-bfa0-0591cca231d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b40537-fdeb-4ffd-bfa0-0591cca231dd" xsi:nil="true"/>
    <lcf76f155ced4ddcb4097134ff3c332f xmlns="f9e0391a-6397-4163-a552-a3a7699efb1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C576675-22B1-4F0A-81BA-23FF21ABCA2D}"/>
</file>

<file path=customXml/itemProps2.xml><?xml version="1.0" encoding="utf-8"?>
<ds:datastoreItem xmlns:ds="http://schemas.openxmlformats.org/officeDocument/2006/customXml" ds:itemID="{E6ADAF0A-DAE9-4363-9E35-138D9DA6656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BFD009-55E9-40C6-87DB-F9B4C149DA5E}">
  <ds:schemaRefs>
    <ds:schemaRef ds:uri="http://schemas.openxmlformats.org/package/2006/metadata/core-properties"/>
    <ds:schemaRef ds:uri="9fab664c-9b65-4a39-9b6a-81565a29160a"/>
    <ds:schemaRef ds:uri="fbb39486-743a-446d-b7da-385cb83bd7fd"/>
    <ds:schemaRef ds:uri="http://purl.org/dc/elements/1.1/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1162</TotalTime>
  <Words>173</Words>
  <Application>Microsoft Office PowerPoint</Application>
  <PresentationFormat>On-screen Show (4:3)</PresentationFormat>
  <Paragraphs>57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Howden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Adams</dc:creator>
  <cp:lastModifiedBy>Rebecca Adams</cp:lastModifiedBy>
  <cp:revision>32</cp:revision>
  <cp:lastPrinted>2020-02-10T13:24:02Z</cp:lastPrinted>
  <dcterms:created xsi:type="dcterms:W3CDTF">2019-12-30T16:37:15Z</dcterms:created>
  <dcterms:modified xsi:type="dcterms:W3CDTF">2023-03-10T16:27:07Z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0x0101008DC9F7509068DD45BDB7C132F1B89EE9</vt:lpwstr>
  </property>
</Properties>
</file>